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425" r:id="rId2"/>
    <p:sldId id="991" r:id="rId3"/>
    <p:sldId id="860" r:id="rId4"/>
    <p:sldId id="988" r:id="rId5"/>
    <p:sldId id="982" r:id="rId6"/>
    <p:sldId id="935" r:id="rId7"/>
    <p:sldId id="1006" r:id="rId8"/>
    <p:sldId id="937" r:id="rId9"/>
    <p:sldId id="938" r:id="rId10"/>
    <p:sldId id="989" r:id="rId11"/>
    <p:sldId id="940" r:id="rId12"/>
    <p:sldId id="1004" r:id="rId13"/>
    <p:sldId id="867" r:id="rId14"/>
    <p:sldId id="942" r:id="rId15"/>
    <p:sldId id="984" r:id="rId16"/>
    <p:sldId id="944" r:id="rId17"/>
    <p:sldId id="1002" r:id="rId18"/>
    <p:sldId id="945" r:id="rId19"/>
    <p:sldId id="946" r:id="rId20"/>
    <p:sldId id="873" r:id="rId21"/>
    <p:sldId id="996" r:id="rId22"/>
    <p:sldId id="992" r:id="rId23"/>
    <p:sldId id="1001" r:id="rId24"/>
    <p:sldId id="995" r:id="rId25"/>
    <p:sldId id="967" r:id="rId26"/>
    <p:sldId id="948" r:id="rId27"/>
    <p:sldId id="949" r:id="rId28"/>
    <p:sldId id="876" r:id="rId29"/>
    <p:sldId id="951" r:id="rId30"/>
    <p:sldId id="953" r:id="rId31"/>
    <p:sldId id="986" r:id="rId32"/>
    <p:sldId id="1003" r:id="rId33"/>
    <p:sldId id="882" r:id="rId34"/>
    <p:sldId id="957" r:id="rId35"/>
    <p:sldId id="908" r:id="rId36"/>
    <p:sldId id="990" r:id="rId37"/>
    <p:sldId id="962" r:id="rId38"/>
    <p:sldId id="890" r:id="rId39"/>
    <p:sldId id="1005" r:id="rId40"/>
    <p:sldId id="966" r:id="rId41"/>
    <p:sldId id="985" r:id="rId42"/>
    <p:sldId id="894" r:id="rId43"/>
    <p:sldId id="973" r:id="rId44"/>
    <p:sldId id="896" r:id="rId45"/>
    <p:sldId id="971" r:id="rId46"/>
    <p:sldId id="975" r:id="rId47"/>
    <p:sldId id="998" r:id="rId48"/>
    <p:sldId id="905" r:id="rId49"/>
    <p:sldId id="980" r:id="rId50"/>
    <p:sldId id="981" r:id="rId51"/>
    <p:sldId id="959" r:id="rId52"/>
    <p:sldId id="978" r:id="rId53"/>
    <p:sldId id="1000"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92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97" autoAdjust="0"/>
    <p:restoredTop sz="86472" autoAdjust="0"/>
  </p:normalViewPr>
  <p:slideViewPr>
    <p:cSldViewPr>
      <p:cViewPr>
        <p:scale>
          <a:sx n="41" d="100"/>
          <a:sy n="41" d="100"/>
        </p:scale>
        <p:origin x="-2310" y="-5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44" d="100"/>
        <a:sy n="44" d="100"/>
      </p:scale>
      <p:origin x="0" y="0"/>
    </p:cViewPr>
  </p:sorterViewPr>
  <p:notesViewPr>
    <p:cSldViewPr>
      <p:cViewPr>
        <p:scale>
          <a:sx n="91" d="100"/>
          <a:sy n="91" d="100"/>
        </p:scale>
        <p:origin x="-201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216161-9E16-469C-BC3F-6446216B7803}" type="datetimeFigureOut">
              <a:rPr lang="en-GB" smtClean="0"/>
              <a:t>16/11/2015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DF7B95-799A-4B4C-BAAD-115C08FEB464}" type="slidenum">
              <a:rPr lang="en-GB" smtClean="0"/>
              <a:t>‹#›</a:t>
            </a:fld>
            <a:endParaRPr lang="en-GB"/>
          </a:p>
        </p:txBody>
      </p:sp>
    </p:spTree>
    <p:extLst>
      <p:ext uri="{BB962C8B-B14F-4D97-AF65-F5344CB8AC3E}">
        <p14:creationId xmlns:p14="http://schemas.microsoft.com/office/powerpoint/2010/main" val="2469843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ADF7B95-799A-4B4C-BAAD-115C08FEB464}" type="slidenum">
              <a:rPr lang="en-GB" smtClean="0"/>
              <a:t>1</a:t>
            </a:fld>
            <a:endParaRPr lang="en-GB"/>
          </a:p>
        </p:txBody>
      </p:sp>
    </p:spTree>
    <p:extLst>
      <p:ext uri="{BB962C8B-B14F-4D97-AF65-F5344CB8AC3E}">
        <p14:creationId xmlns:p14="http://schemas.microsoft.com/office/powerpoint/2010/main" val="2182669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3852" y="8684899"/>
            <a:ext cx="2972547" cy="457639"/>
          </a:xfrm>
          <a:prstGeom prst="rect">
            <a:avLst/>
          </a:prstGeom>
          <a:noFill/>
          <a:ln w="9525">
            <a:noFill/>
            <a:miter lim="800000"/>
            <a:headEnd/>
            <a:tailEnd/>
          </a:ln>
        </p:spPr>
        <p:txBody>
          <a:bodyPr anchor="b"/>
          <a:lstStyle/>
          <a:p>
            <a:pPr algn="r"/>
            <a:fld id="{3D0E1C33-7742-4F58-9EB8-88AEE28E0935}" type="slidenum">
              <a:rPr lang="en-GB" sz="1200" b="0"/>
              <a:pPr algn="r"/>
              <a:t>3</a:t>
            </a:fld>
            <a:endParaRPr lang="en-GB" sz="1200" b="0"/>
          </a:p>
        </p:txBody>
      </p:sp>
      <p:sp>
        <p:nvSpPr>
          <p:cNvPr id="23554" name="Rectangle 2"/>
          <p:cNvSpPr>
            <a:spLocks noGrp="1" noRot="1" noChangeAspect="1" noChangeArrowheads="1" noTextEdit="1"/>
          </p:cNvSpPr>
          <p:nvPr>
            <p:ph type="sldImg"/>
          </p:nvPr>
        </p:nvSpPr>
        <p:spPr>
          <a:xfrm>
            <a:off x="1143000" y="685800"/>
            <a:ext cx="4572000" cy="3429000"/>
          </a:xfrm>
          <a:ln/>
        </p:spPr>
      </p:sp>
      <p:sp>
        <p:nvSpPr>
          <p:cNvPr id="23555" name="Rectangle 3"/>
          <p:cNvSpPr>
            <a:spLocks noGrp="1" noChangeArrowheads="1"/>
          </p:cNvSpPr>
          <p:nvPr>
            <p:ph type="body" idx="1"/>
          </p:nvPr>
        </p:nvSpPr>
        <p:spPr>
          <a:noFill/>
          <a:ln/>
        </p:spPr>
        <p:txBody>
          <a:bodyPr/>
          <a:lstStyle/>
          <a:p>
            <a:pPr>
              <a:lnSpc>
                <a:spcPct val="90000"/>
              </a:lnSpc>
              <a:buFontTx/>
              <a:buChar char="•"/>
            </a:pPr>
            <a:endParaRPr lang="en-GB" sz="11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Consumers say the food companies</a:t>
            </a:r>
          </a:p>
          <a:p>
            <a:r>
              <a:rPr lang="en-GB" dirty="0" smtClean="0"/>
              <a:t>The food companies say the consumer</a:t>
            </a:r>
          </a:p>
          <a:p>
            <a:r>
              <a:rPr lang="en-GB" dirty="0" err="1" smtClean="0"/>
              <a:t>Govt</a:t>
            </a:r>
            <a:r>
              <a:rPr lang="en-GB" dirty="0" smtClean="0"/>
              <a:t> stays out of it as long as the market more or less works</a:t>
            </a:r>
          </a:p>
          <a:p>
            <a:endParaRPr lang="en-GB" dirty="0"/>
          </a:p>
          <a:p>
            <a:r>
              <a:rPr lang="en-GB" dirty="0" smtClean="0"/>
              <a:t>Consumers ultimately have the power but not the knowledge</a:t>
            </a:r>
          </a:p>
          <a:p>
            <a:endParaRPr lang="en-GB" dirty="0"/>
          </a:p>
          <a:p>
            <a:r>
              <a:rPr lang="en-GB" dirty="0" smtClean="0"/>
              <a:t>How much does the food chain have a responsibility to drive things towards sustainability?</a:t>
            </a:r>
            <a:endParaRPr lang="en-GB" dirty="0"/>
          </a:p>
        </p:txBody>
      </p:sp>
      <p:sp>
        <p:nvSpPr>
          <p:cNvPr id="4" name="Slide Number Placeholder 3"/>
          <p:cNvSpPr>
            <a:spLocks noGrp="1"/>
          </p:cNvSpPr>
          <p:nvPr>
            <p:ph type="sldNum" sz="quarter" idx="10"/>
          </p:nvPr>
        </p:nvSpPr>
        <p:spPr/>
        <p:txBody>
          <a:bodyPr/>
          <a:lstStyle/>
          <a:p>
            <a:fld id="{8ADF7B95-799A-4B4C-BAAD-115C08FEB464}" type="slidenum">
              <a:rPr lang="en-GB" smtClean="0"/>
              <a:t>5</a:t>
            </a:fld>
            <a:endParaRPr lang="en-GB"/>
          </a:p>
        </p:txBody>
      </p:sp>
    </p:spTree>
    <p:extLst>
      <p:ext uri="{BB962C8B-B14F-4D97-AF65-F5344CB8AC3E}">
        <p14:creationId xmlns:p14="http://schemas.microsoft.com/office/powerpoint/2010/main" val="3641795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p:spPr>
        <p:txBody>
          <a:bodyPr/>
          <a:lstStyle/>
          <a:p>
            <a:r>
              <a:rPr lang="en-US" sz="1900" smtClean="0"/>
              <a:t>Our goal is to enable 9.5bn people to live well</a:t>
            </a:r>
            <a:endParaRPr lang="en-US" sz="15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Essentially all land that could be used is being used (other than rain forests and deserts)</a:t>
            </a:r>
          </a:p>
          <a:p>
            <a:endParaRPr lang="en-GB" dirty="0"/>
          </a:p>
          <a:p>
            <a:r>
              <a:rPr lang="en-GB" dirty="0" smtClean="0"/>
              <a:t>Land area for </a:t>
            </a:r>
            <a:r>
              <a:rPr lang="en-GB" dirty="0" err="1" smtClean="0"/>
              <a:t>agric</a:t>
            </a:r>
            <a:r>
              <a:rPr lang="en-GB" dirty="0" smtClean="0"/>
              <a:t> is more likely to shrink due to urban growth, and sea level rise (the best </a:t>
            </a:r>
            <a:r>
              <a:rPr lang="en-GB" dirty="0" err="1" smtClean="0"/>
              <a:t>agric</a:t>
            </a:r>
            <a:r>
              <a:rPr lang="en-GB" dirty="0" smtClean="0"/>
              <a:t> land is often near the coast)</a:t>
            </a:r>
            <a:endParaRPr lang="en-GB" dirty="0"/>
          </a:p>
        </p:txBody>
      </p:sp>
      <p:sp>
        <p:nvSpPr>
          <p:cNvPr id="4" name="Slide Number Placeholder 3"/>
          <p:cNvSpPr>
            <a:spLocks noGrp="1"/>
          </p:cNvSpPr>
          <p:nvPr>
            <p:ph type="sldNum" sz="quarter" idx="10"/>
          </p:nvPr>
        </p:nvSpPr>
        <p:spPr/>
        <p:txBody>
          <a:bodyPr/>
          <a:lstStyle/>
          <a:p>
            <a:fld id="{8ADF7B95-799A-4B4C-BAAD-115C08FEB464}" type="slidenum">
              <a:rPr lang="en-GB" smtClean="0"/>
              <a:t>19</a:t>
            </a:fld>
            <a:endParaRPr lang="en-GB"/>
          </a:p>
        </p:txBody>
      </p:sp>
    </p:spTree>
    <p:extLst>
      <p:ext uri="{BB962C8B-B14F-4D97-AF65-F5344CB8AC3E}">
        <p14:creationId xmlns:p14="http://schemas.microsoft.com/office/powerpoint/2010/main" val="2358809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notion that the developed world is different in kind from the developing world is breaking down:</a:t>
            </a:r>
          </a:p>
          <a:p>
            <a:endParaRPr lang="en-GB" dirty="0"/>
          </a:p>
          <a:p>
            <a:r>
              <a:rPr lang="en-GB" dirty="0" smtClean="0"/>
              <a:t>More people die of heart disease in the developing world now</a:t>
            </a:r>
          </a:p>
          <a:p>
            <a:r>
              <a:rPr lang="en-GB" dirty="0" smtClean="0"/>
              <a:t>Obesity and malnourishment occur everywhere</a:t>
            </a:r>
            <a:endParaRPr lang="en-GB" dirty="0"/>
          </a:p>
        </p:txBody>
      </p:sp>
      <p:sp>
        <p:nvSpPr>
          <p:cNvPr id="4" name="Slide Number Placeholder 3"/>
          <p:cNvSpPr>
            <a:spLocks noGrp="1"/>
          </p:cNvSpPr>
          <p:nvPr>
            <p:ph type="sldNum" sz="quarter" idx="10"/>
          </p:nvPr>
        </p:nvSpPr>
        <p:spPr/>
        <p:txBody>
          <a:bodyPr/>
          <a:lstStyle/>
          <a:p>
            <a:fld id="{8ADF7B95-799A-4B4C-BAAD-115C08FEB464}" type="slidenum">
              <a:rPr lang="en-GB" smtClean="0"/>
              <a:t>25</a:t>
            </a:fld>
            <a:endParaRPr lang="en-GB"/>
          </a:p>
        </p:txBody>
      </p:sp>
    </p:spTree>
    <p:extLst>
      <p:ext uri="{BB962C8B-B14F-4D97-AF65-F5344CB8AC3E}">
        <p14:creationId xmlns:p14="http://schemas.microsoft.com/office/powerpoint/2010/main" val="22700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Essentially all land that could be used is being used (other than rain forests and deserts)</a:t>
            </a:r>
          </a:p>
          <a:p>
            <a:endParaRPr lang="en-GB" dirty="0"/>
          </a:p>
          <a:p>
            <a:r>
              <a:rPr lang="en-GB" dirty="0" smtClean="0"/>
              <a:t>Land area for </a:t>
            </a:r>
            <a:r>
              <a:rPr lang="en-GB" dirty="0" err="1" smtClean="0"/>
              <a:t>agric</a:t>
            </a:r>
            <a:r>
              <a:rPr lang="en-GB" dirty="0" smtClean="0"/>
              <a:t> is more likely to shrink due to urban growth, and sea level rise (the best </a:t>
            </a:r>
            <a:r>
              <a:rPr lang="en-GB" dirty="0" err="1" smtClean="0"/>
              <a:t>agric</a:t>
            </a:r>
            <a:r>
              <a:rPr lang="en-GB" dirty="0" smtClean="0"/>
              <a:t> land is often near the coast)</a:t>
            </a:r>
            <a:endParaRPr lang="en-GB" dirty="0"/>
          </a:p>
        </p:txBody>
      </p:sp>
      <p:sp>
        <p:nvSpPr>
          <p:cNvPr id="4" name="Slide Number Placeholder 3"/>
          <p:cNvSpPr>
            <a:spLocks noGrp="1"/>
          </p:cNvSpPr>
          <p:nvPr>
            <p:ph type="sldNum" sz="quarter" idx="10"/>
          </p:nvPr>
        </p:nvSpPr>
        <p:spPr/>
        <p:txBody>
          <a:bodyPr/>
          <a:lstStyle/>
          <a:p>
            <a:fld id="{8ADF7B95-799A-4B4C-BAAD-115C08FEB464}" type="slidenum">
              <a:rPr lang="en-GB" smtClean="0"/>
              <a:t>28</a:t>
            </a:fld>
            <a:endParaRPr lang="en-GB"/>
          </a:p>
        </p:txBody>
      </p:sp>
    </p:spTree>
    <p:extLst>
      <p:ext uri="{BB962C8B-B14F-4D97-AF65-F5344CB8AC3E}">
        <p14:creationId xmlns:p14="http://schemas.microsoft.com/office/powerpoint/2010/main" val="2358809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notion that the developed world is different in kind from the developing world is breaking down:</a:t>
            </a:r>
          </a:p>
          <a:p>
            <a:endParaRPr lang="en-GB" dirty="0"/>
          </a:p>
          <a:p>
            <a:r>
              <a:rPr lang="en-GB" dirty="0" smtClean="0"/>
              <a:t>More people die of heart disease in the developing world now</a:t>
            </a:r>
          </a:p>
          <a:p>
            <a:r>
              <a:rPr lang="en-GB" dirty="0" smtClean="0"/>
              <a:t>Obesity and malnourishment occur everywhere</a:t>
            </a:r>
            <a:endParaRPr lang="en-GB" dirty="0"/>
          </a:p>
        </p:txBody>
      </p:sp>
      <p:sp>
        <p:nvSpPr>
          <p:cNvPr id="4" name="Slide Number Placeholder 3"/>
          <p:cNvSpPr>
            <a:spLocks noGrp="1"/>
          </p:cNvSpPr>
          <p:nvPr>
            <p:ph type="sldNum" sz="quarter" idx="10"/>
          </p:nvPr>
        </p:nvSpPr>
        <p:spPr/>
        <p:txBody>
          <a:bodyPr/>
          <a:lstStyle/>
          <a:p>
            <a:fld id="{8ADF7B95-799A-4B4C-BAAD-115C08FEB464}" type="slidenum">
              <a:rPr lang="en-GB" smtClean="0"/>
              <a:t>42</a:t>
            </a:fld>
            <a:endParaRPr lang="en-GB"/>
          </a:p>
        </p:txBody>
      </p:sp>
    </p:spTree>
    <p:extLst>
      <p:ext uri="{BB962C8B-B14F-4D97-AF65-F5344CB8AC3E}">
        <p14:creationId xmlns:p14="http://schemas.microsoft.com/office/powerpoint/2010/main" val="22700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M25 paradox is that no matter how much we produce, we demand more because food gets cheaper, we get used to over consumption and we treat food as </a:t>
            </a:r>
            <a:r>
              <a:rPr lang="en-GB" dirty="0" err="1" smtClean="0"/>
              <a:t>wastable</a:t>
            </a:r>
            <a:r>
              <a:rPr lang="en-GB" dirty="0" smtClean="0"/>
              <a:t> …</a:t>
            </a:r>
          </a:p>
          <a:p>
            <a:endParaRPr lang="en-GB" dirty="0"/>
          </a:p>
          <a:p>
            <a:r>
              <a:rPr lang="en-GB" dirty="0" smtClean="0"/>
              <a:t>The Pete Smith paper shows that the potential for GHG </a:t>
            </a:r>
            <a:r>
              <a:rPr lang="en-GB" dirty="0" err="1" smtClean="0"/>
              <a:t>mitigtion</a:t>
            </a:r>
            <a:r>
              <a:rPr lang="en-GB" dirty="0" smtClean="0"/>
              <a:t> from the food system is 4x greater by changing demand (especially for meat) than by every techno fix we can imagine in </a:t>
            </a:r>
            <a:r>
              <a:rPr lang="en-GB" dirty="0" err="1" smtClean="0"/>
              <a:t>agric</a:t>
            </a:r>
            <a:endParaRPr lang="en-GB" dirty="0"/>
          </a:p>
        </p:txBody>
      </p:sp>
      <p:sp>
        <p:nvSpPr>
          <p:cNvPr id="4" name="Slide Number Placeholder 3"/>
          <p:cNvSpPr>
            <a:spLocks noGrp="1"/>
          </p:cNvSpPr>
          <p:nvPr>
            <p:ph type="sldNum" sz="quarter" idx="10"/>
          </p:nvPr>
        </p:nvSpPr>
        <p:spPr/>
        <p:txBody>
          <a:bodyPr/>
          <a:lstStyle/>
          <a:p>
            <a:fld id="{8ADF7B95-799A-4B4C-BAAD-115C08FEB464}" type="slidenum">
              <a:rPr lang="en-GB" smtClean="0"/>
              <a:t>46</a:t>
            </a:fld>
            <a:endParaRPr lang="en-GB"/>
          </a:p>
        </p:txBody>
      </p:sp>
    </p:spTree>
    <p:extLst>
      <p:ext uri="{BB962C8B-B14F-4D97-AF65-F5344CB8AC3E}">
        <p14:creationId xmlns:p14="http://schemas.microsoft.com/office/powerpoint/2010/main" val="1178833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8FC701A-7908-453F-B0D5-1DA29B8050E7}" type="datetimeFigureOut">
              <a:rPr lang="en-GB" smtClean="0"/>
              <a:t>16/11/2015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391838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FC701A-7908-453F-B0D5-1DA29B8050E7}" type="datetimeFigureOut">
              <a:rPr lang="en-GB" smtClean="0"/>
              <a:t>16/11/2015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2026160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FC701A-7908-453F-B0D5-1DA29B8050E7}" type="datetimeFigureOut">
              <a:rPr lang="en-GB" smtClean="0"/>
              <a:t>16/11/2015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3150843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kstslide met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en-US" smtClean="0"/>
              <a:t>Click to edit Master title style</a:t>
            </a:r>
            <a:endParaRPr lang="nl-NL"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Tree>
    <p:extLst>
      <p:ext uri="{BB962C8B-B14F-4D97-AF65-F5344CB8AC3E}">
        <p14:creationId xmlns:p14="http://schemas.microsoft.com/office/powerpoint/2010/main" val="293020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88FC701A-7908-453F-B0D5-1DA29B8050E7}" type="datetimeFigureOut">
              <a:rPr lang="en-GB" smtClean="0"/>
              <a:t>16/11/2015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4139842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FC701A-7908-453F-B0D5-1DA29B8050E7}" type="datetimeFigureOut">
              <a:rPr lang="en-GB" smtClean="0"/>
              <a:t>16/11/2015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972868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8FC701A-7908-453F-B0D5-1DA29B8050E7}" type="datetimeFigureOut">
              <a:rPr lang="en-GB" smtClean="0"/>
              <a:t>16/11/2015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3623149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8FC701A-7908-453F-B0D5-1DA29B8050E7}" type="datetimeFigureOut">
              <a:rPr lang="en-GB" smtClean="0"/>
              <a:t>16/11/2015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354380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8FC701A-7908-453F-B0D5-1DA29B8050E7}" type="datetimeFigureOut">
              <a:rPr lang="en-GB" smtClean="0"/>
              <a:t>16/11/2015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1687443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FC701A-7908-453F-B0D5-1DA29B8050E7}" type="datetimeFigureOut">
              <a:rPr lang="en-GB" smtClean="0"/>
              <a:t>16/11/2015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193961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FC701A-7908-453F-B0D5-1DA29B8050E7}" type="datetimeFigureOut">
              <a:rPr lang="en-GB" smtClean="0"/>
              <a:t>16/11/2015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274164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FC701A-7908-453F-B0D5-1DA29B8050E7}" type="datetimeFigureOut">
              <a:rPr lang="en-GB" smtClean="0"/>
              <a:t>16/11/2015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2C4B43-4A4B-41A2-8058-255C7A162838}" type="slidenum">
              <a:rPr lang="en-GB" smtClean="0"/>
              <a:t>‹#›</a:t>
            </a:fld>
            <a:endParaRPr lang="en-GB"/>
          </a:p>
        </p:txBody>
      </p:sp>
    </p:spTree>
    <p:extLst>
      <p:ext uri="{BB962C8B-B14F-4D97-AF65-F5344CB8AC3E}">
        <p14:creationId xmlns:p14="http://schemas.microsoft.com/office/powerpoint/2010/main" val="3203236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8" name="Oval 12"/>
          <p:cNvSpPr/>
          <p:nvPr userDrawn="1"/>
        </p:nvSpPr>
        <p:spPr>
          <a:xfrm>
            <a:off x="-1044624" y="1009075"/>
            <a:ext cx="15413038" cy="15413037"/>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Placeholder 1"/>
          <p:cNvSpPr>
            <a:spLocks noGrp="1"/>
          </p:cNvSpPr>
          <p:nvPr>
            <p:ph type="title"/>
          </p:nvPr>
        </p:nvSpPr>
        <p:spPr>
          <a:xfrm>
            <a:off x="1907705" y="260648"/>
            <a:ext cx="7056784" cy="75059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3203848" y="1600200"/>
            <a:ext cx="548295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FC701A-7908-453F-B0D5-1DA29B8050E7}" type="datetimeFigureOut">
              <a:rPr lang="en-GB" smtClean="0"/>
              <a:t>16/11/2015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C4B43-4A4B-41A2-8058-255C7A162838}" type="slidenum">
              <a:rPr lang="en-GB" smtClean="0"/>
              <a:t>‹#›</a:t>
            </a:fld>
            <a:endParaRPr lang="en-GB"/>
          </a:p>
        </p:txBody>
      </p:sp>
      <p:sp>
        <p:nvSpPr>
          <p:cNvPr id="7" name="Oval 15" descr="IITA_african_sq"/>
          <p:cNvSpPr>
            <a:spLocks noChangeArrowheads="1"/>
          </p:cNvSpPr>
          <p:nvPr userDrawn="1"/>
        </p:nvSpPr>
        <p:spPr bwMode="auto">
          <a:xfrm>
            <a:off x="0" y="3176"/>
            <a:ext cx="1582738" cy="1487487"/>
          </a:xfrm>
          <a:prstGeom prst="ellipse">
            <a:avLst/>
          </a:prstGeom>
          <a:blipFill dpi="0" rotWithShape="1">
            <a:blip r:embed="rId14"/>
            <a:srcRect/>
            <a:stretch>
              <a:fillRect/>
            </a:stretch>
          </a:blipFill>
          <a:ln w="9525">
            <a:noFill/>
            <a:round/>
            <a:headEnd/>
            <a:tailEnd/>
          </a:ln>
          <a:effectLst/>
        </p:spPr>
        <p:txBody>
          <a:bodyPr wrap="none" anchor="ctr"/>
          <a:lstStyle/>
          <a:p>
            <a:pPr>
              <a:defRPr/>
            </a:pPr>
            <a:endParaRPr lang="en-US"/>
          </a:p>
        </p:txBody>
      </p:sp>
      <p:grpSp>
        <p:nvGrpSpPr>
          <p:cNvPr id="9" name="Group 7"/>
          <p:cNvGrpSpPr>
            <a:grpSpLocks/>
          </p:cNvGrpSpPr>
          <p:nvPr userDrawn="1"/>
        </p:nvGrpSpPr>
        <p:grpSpPr bwMode="auto">
          <a:xfrm>
            <a:off x="119886" y="1628800"/>
            <a:ext cx="1630362" cy="766762"/>
            <a:chOff x="487620" y="360781"/>
            <a:chExt cx="1750016" cy="822698"/>
          </a:xfrm>
        </p:grpSpPr>
        <p:sp>
          <p:nvSpPr>
            <p:cNvPr id="10" name="Oval 16"/>
            <p:cNvSpPr/>
            <p:nvPr/>
          </p:nvSpPr>
          <p:spPr>
            <a:xfrm>
              <a:off x="1763922" y="493639"/>
              <a:ext cx="352730" cy="35258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1" name="Picture 17" descr="FSLogo RGB.png"/>
            <p:cNvPicPr>
              <a:picLocks noChangeAspect="1"/>
            </p:cNvPicPr>
            <p:nvPr/>
          </p:nvPicPr>
          <p:blipFill>
            <a:blip r:embed="rId15"/>
            <a:srcRect/>
            <a:stretch>
              <a:fillRect/>
            </a:stretch>
          </p:blipFill>
          <p:spPr bwMode="auto">
            <a:xfrm>
              <a:off x="487620" y="360781"/>
              <a:ext cx="1750016" cy="822698"/>
            </a:xfrm>
            <a:prstGeom prst="rect">
              <a:avLst/>
            </a:prstGeom>
            <a:noFill/>
            <a:ln w="9525">
              <a:noFill/>
              <a:miter lim="800000"/>
              <a:headEnd/>
              <a:tailEnd/>
            </a:ln>
          </p:spPr>
        </p:pic>
      </p:grpSp>
    </p:spTree>
    <p:extLst>
      <p:ext uri="{BB962C8B-B14F-4D97-AF65-F5344CB8AC3E}">
        <p14:creationId xmlns:p14="http://schemas.microsoft.com/office/powerpoint/2010/main" val="1798271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mailto:tim.benton@foodsecurity.ac.uk"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6.wmf"/><Relationship Id="rId13" Type="http://schemas.openxmlformats.org/officeDocument/2006/relationships/image" Target="../media/image51.wmf"/><Relationship Id="rId3" Type="http://schemas.openxmlformats.org/officeDocument/2006/relationships/image" Target="../media/image41.emf"/><Relationship Id="rId7" Type="http://schemas.openxmlformats.org/officeDocument/2006/relationships/image" Target="../media/image45.emf"/><Relationship Id="rId12" Type="http://schemas.openxmlformats.org/officeDocument/2006/relationships/image" Target="../media/image50.wmf"/><Relationship Id="rId2" Type="http://schemas.openxmlformats.org/officeDocument/2006/relationships/image" Target="../media/image40.emf"/><Relationship Id="rId1" Type="http://schemas.openxmlformats.org/officeDocument/2006/relationships/slideLayout" Target="../slideLayouts/slideLayout7.xml"/><Relationship Id="rId6" Type="http://schemas.openxmlformats.org/officeDocument/2006/relationships/image" Target="../media/image44.emf"/><Relationship Id="rId11" Type="http://schemas.openxmlformats.org/officeDocument/2006/relationships/image" Target="../media/image49.wmf"/><Relationship Id="rId5" Type="http://schemas.openxmlformats.org/officeDocument/2006/relationships/image" Target="../media/image43.emf"/><Relationship Id="rId10" Type="http://schemas.openxmlformats.org/officeDocument/2006/relationships/image" Target="../media/image48.wmf"/><Relationship Id="rId4" Type="http://schemas.openxmlformats.org/officeDocument/2006/relationships/image" Target="../media/image42.emf"/><Relationship Id="rId9" Type="http://schemas.openxmlformats.org/officeDocument/2006/relationships/image" Target="../media/image47.wmf"/></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wmf"/></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2.xml"/><Relationship Id="rId6" Type="http://schemas.openxmlformats.org/officeDocument/2006/relationships/hyperlink" Target="http://www.thelancet.com/journals/lancet/issue/vol382no9891/PIIS0140-6736(13)X6038-6" TargetMode="External"/><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hyperlink" Target="http://www.dfid.gov.uk/" TargetMode="External"/><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2.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xml"/><Relationship Id="rId5" Type="http://schemas.openxmlformats.org/officeDocument/2006/relationships/image" Target="../media/image101.jpeg"/><Relationship Id="rId4" Type="http://schemas.openxmlformats.org/officeDocument/2006/relationships/image" Target="../media/image100.png"/></Relationships>
</file>

<file path=ppt/slides/_rels/slide32.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jpeg"/><Relationship Id="rId11" Type="http://schemas.openxmlformats.org/officeDocument/2006/relationships/image" Target="../media/image116.png"/><Relationship Id="rId5" Type="http://schemas.openxmlformats.org/officeDocument/2006/relationships/image" Target="../media/image110.jpeg"/><Relationship Id="rId10" Type="http://schemas.openxmlformats.org/officeDocument/2006/relationships/image" Target="../media/image115.png"/><Relationship Id="rId4" Type="http://schemas.openxmlformats.org/officeDocument/2006/relationships/image" Target="../media/image109.jpeg"/><Relationship Id="rId9"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png"/></Relationships>
</file>

<file path=ppt/slides/_rels/slide3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128.tiff"/><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9.jpeg"/><Relationship Id="rId1" Type="http://schemas.openxmlformats.org/officeDocument/2006/relationships/slideLayout" Target="../slideLayouts/slideLayout3.xml"/><Relationship Id="rId5" Type="http://schemas.openxmlformats.org/officeDocument/2006/relationships/image" Target="../media/image124.jpeg"/><Relationship Id="rId4" Type="http://schemas.openxmlformats.org/officeDocument/2006/relationships/image" Target="../media/image122.png"/></Relationships>
</file>

<file path=ppt/slides/_rels/slide41.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jpe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4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41.png"/></Relationships>
</file>

<file path=ppt/slides/_rels/slide4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emf"/><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4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 Id="rId5" Type="http://schemas.openxmlformats.org/officeDocument/2006/relationships/image" Target="../media/image154.jpeg"/><Relationship Id="rId4" Type="http://schemas.openxmlformats.org/officeDocument/2006/relationships/image" Target="../media/image153.jpeg"/></Relationships>
</file>

<file path=ppt/slides/_rels/slide4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foodsecurity.ac.uk/" TargetMode="External"/><Relationship Id="rId2" Type="http://schemas.openxmlformats.org/officeDocument/2006/relationships/hyperlink" Target="mailto:tim.benton@foodsecurity.ac.uk"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themasites.pbl.nl/balansvandeleefomgeving/2012/"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3864445"/>
            <a:ext cx="1919723" cy="191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3779912" y="1916832"/>
            <a:ext cx="4942304" cy="1754326"/>
          </a:xfrm>
          <a:prstGeom prst="rect">
            <a:avLst/>
          </a:prstGeom>
          <a:noFill/>
          <a:ln w="9525">
            <a:noFill/>
            <a:miter lim="800000"/>
            <a:headEnd/>
            <a:tailEnd/>
          </a:ln>
        </p:spPr>
        <p:txBody>
          <a:bodyPr wrap="square">
            <a:spAutoFit/>
          </a:bodyPr>
          <a:lstStyle/>
          <a:p>
            <a:r>
              <a:rPr lang="en-GB" sz="3600" dirty="0" smtClean="0"/>
              <a:t>Addressing </a:t>
            </a:r>
            <a:r>
              <a:rPr lang="en-GB" sz="3600" dirty="0"/>
              <a:t>t</a:t>
            </a:r>
            <a:r>
              <a:rPr lang="en-GB" sz="3600" dirty="0" smtClean="0"/>
              <a:t>he </a:t>
            </a:r>
            <a:r>
              <a:rPr lang="en-GB" sz="3600" dirty="0"/>
              <a:t>c</a:t>
            </a:r>
            <a:r>
              <a:rPr lang="en-GB" sz="3600" dirty="0" smtClean="0"/>
              <a:t>hallenges </a:t>
            </a:r>
            <a:r>
              <a:rPr lang="en-GB" sz="3600" dirty="0"/>
              <a:t>of f</a:t>
            </a:r>
            <a:r>
              <a:rPr lang="en-GB" sz="3600" dirty="0" smtClean="0"/>
              <a:t>eeding the world sustainably </a:t>
            </a:r>
            <a:endParaRPr lang="en-GB" sz="3600" dirty="0"/>
          </a:p>
        </p:txBody>
      </p:sp>
      <p:sp>
        <p:nvSpPr>
          <p:cNvPr id="6" name="TextBox 7"/>
          <p:cNvSpPr txBox="1">
            <a:spLocks noChangeArrowheads="1"/>
          </p:cNvSpPr>
          <p:nvPr/>
        </p:nvSpPr>
        <p:spPr bwMode="auto">
          <a:xfrm>
            <a:off x="5170803" y="3888073"/>
            <a:ext cx="2887663" cy="1969770"/>
          </a:xfrm>
          <a:prstGeom prst="rect">
            <a:avLst/>
          </a:prstGeom>
          <a:noFill/>
          <a:ln w="9525">
            <a:noFill/>
            <a:miter lim="800000"/>
            <a:headEnd/>
            <a:tailEnd/>
          </a:ln>
        </p:spPr>
        <p:txBody>
          <a:bodyPr>
            <a:spAutoFit/>
          </a:bodyPr>
          <a:lstStyle/>
          <a:p>
            <a:r>
              <a:rPr lang="en-US" sz="2400" dirty="0">
                <a:solidFill>
                  <a:srgbClr val="009900"/>
                </a:solidFill>
                <a:cs typeface="Arial" charset="0"/>
              </a:rPr>
              <a:t>Tim Benton</a:t>
            </a:r>
          </a:p>
          <a:p>
            <a:r>
              <a:rPr lang="en-US" sz="1400" i="1" dirty="0">
                <a:solidFill>
                  <a:srgbClr val="009900"/>
                </a:solidFill>
                <a:cs typeface="Arial" charset="0"/>
              </a:rPr>
              <a:t>UK Champion for Global Food </a:t>
            </a:r>
            <a:r>
              <a:rPr lang="en-US" sz="1400" i="1" dirty="0" smtClean="0">
                <a:solidFill>
                  <a:srgbClr val="009900"/>
                </a:solidFill>
                <a:cs typeface="Arial" charset="0"/>
              </a:rPr>
              <a:t>Security &amp; Professor of Ecology, University of Leeds</a:t>
            </a:r>
          </a:p>
          <a:p>
            <a:endParaRPr lang="en-US" sz="1400" i="1" dirty="0">
              <a:solidFill>
                <a:srgbClr val="009900"/>
              </a:solidFill>
              <a:cs typeface="Arial" charset="0"/>
            </a:endParaRPr>
          </a:p>
          <a:p>
            <a:r>
              <a:rPr lang="en-US" sz="1400" i="1" dirty="0" smtClean="0">
                <a:solidFill>
                  <a:srgbClr val="009900"/>
                </a:solidFill>
                <a:cs typeface="Arial" charset="0"/>
                <a:hlinkClick r:id="rId4"/>
              </a:rPr>
              <a:t>tim.benton@foodsecurity.ac.uk</a:t>
            </a:r>
            <a:endParaRPr lang="en-US" sz="1400" i="1" dirty="0" smtClean="0">
              <a:solidFill>
                <a:srgbClr val="009900"/>
              </a:solidFill>
              <a:cs typeface="Arial" charset="0"/>
            </a:endParaRPr>
          </a:p>
          <a:p>
            <a:endParaRPr lang="en-US" sz="1400" i="1" dirty="0">
              <a:solidFill>
                <a:srgbClr val="009900"/>
              </a:solidFill>
              <a:cs typeface="Arial" charset="0"/>
            </a:endParaRPr>
          </a:p>
          <a:p>
            <a:r>
              <a:rPr lang="en-US" sz="1400" i="1" dirty="0" smtClean="0">
                <a:solidFill>
                  <a:srgbClr val="009900"/>
                </a:solidFill>
                <a:cs typeface="Arial" charset="0"/>
              </a:rPr>
              <a:t>            @</a:t>
            </a:r>
            <a:r>
              <a:rPr lang="en-US" sz="1400" i="1" dirty="0" err="1" smtClean="0">
                <a:solidFill>
                  <a:srgbClr val="009900"/>
                </a:solidFill>
                <a:cs typeface="Arial" charset="0"/>
              </a:rPr>
              <a:t>timgbenton</a:t>
            </a:r>
            <a:r>
              <a:rPr lang="en-US" sz="1400" i="1" dirty="0" smtClean="0">
                <a:solidFill>
                  <a:srgbClr val="009900"/>
                </a:solidFill>
                <a:cs typeface="Arial" charset="0"/>
              </a:rPr>
              <a:t> </a:t>
            </a:r>
            <a:endParaRPr lang="en-US" sz="1400" i="1" dirty="0">
              <a:solidFill>
                <a:srgbClr val="009900"/>
              </a:solidFill>
              <a:cs typeface="Arial" charset="0"/>
            </a:endParaRPr>
          </a:p>
        </p:txBody>
      </p:sp>
      <p:pic>
        <p:nvPicPr>
          <p:cNvPr id="7" name="Picture 2" descr="Follow us on Twit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1760" y="5437803"/>
            <a:ext cx="519545" cy="34636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xQTEhUUEhQVFhQWGBcaGBgYGBkYGhwcGxYZGx8iHSAcHCggGCElHhoYITEhJSksLzAuGB8zODMsNygtLysBCgoKDg0OGxAQGzckICYuNyw0NiwsLzIwLDQ0LCwvNDAuLC8sLDIsLC4sNDQsLCwsLCwsNC8sLCwsNCwsLCwsLP/AABEIAOEA4QMBIgACEQEDEQH/xAAcAAEAAgMBAQEAAAAAAAAAAAAABQYDBAcBAgj/xAA8EAABAwIEBAQEBQIFBAMAAAABAgMRACEEBRIxBkFRYRMicYEykaGxI0LB0fAHFFJicoLhFTNTspKi4v/EABsBAQADAQEBAQAAAAAAAAAAAAACAwQFAQYH/8QALxEAAgEDAwEGBQUBAQAAAAAAAAECAxEhBBIxQRMiUWFx8IGRobHRBRQy4fFCM//aAAwDAQACEQMRAD8A7jSlKAUpSgFKUoBSlKAUpSgFKUoBSlKAUpSgFKUoBSlKAUpSgFKUoBSlKAUpSgFKUoBSlKAUpSgFeV4pVUrj3iTw0eAyr8RXxwbpTExPIn7e1HgjKVkWPGZ+w2dKlgqG4T5iN94sNqg3ON0hX/b8t76r/KLfXeqIzqgdpnYx6+36V5iVkkAyLbjkPXtA+lVObKnUZ1HBcSsuEAahMQSLSe4NTOquO4QlAlR8tgCPlA6mY61dcLmqnGwSoEIEnvH3qEq+2LbJxnfktwNe1D4PMrDVAT9akGsUk847GpU68JrDLDYpXle1cBSleE0B7WHFYpDaSpxSUpG5Jjeo7P8AOBh2XHLSlJN643/1lxxxbi1JI1SJMnsZ32NQnLajRptP2ztex3DCZk04CW1hQG/KPUG4qs4n+oeGS94YClXjUP0HOudcU5ylvDK/tX3gogapO4KSFD5kfWqpkS9SEqk6tRvJkXQBz71DtbrBsWhjCXf4fHifonA8RsO7FSZMDUkpBPSdql5rhWU5m4GXys6hhxpB/wAyoASOvmKfetvJf6mYp5skpSnwyhAgGVKMkz/tSq3pUY1ub9CiWkbk1Dxtz6fk7XSqjw9xcp0fioETEpmRtuL2vv2NW0GroyUuDNUpSpy2yPaUpUisUpSgFKUoBSlKA8Na+LxIbSpavhSCTzsKzLNUvjnMyE+EhQAIhY6zECfy7fWoVaipwcmRlKyJJ7iVn/GBIJ83l233tXMc5xBcecfTq0KXZRkDYbjflFQWbYZ7F+GylWv/ABQbEFRMi21h7X5VO5iYZLW8zeYBvf8A4noKzvUbo2KJSueJxRUQBtYHnPL7Vv4dJVNogH/n6R/LVCZcsaUrQbECQN4jl8vpVhw+LYnQlwBahtIMdARM1GpVSWDxHjv4ekKCpXZMQQIm9+nlrYwmDecQ8224lJBImJKraon8oggVO4XJAtpK5VqRJA6yPn6VVczxqhiHG21qbCoKzYz5QLTz/audXnJ2fR5LErE4zLmHCkK2giVb8oH13qdy5Cm0p8QiTzG3pcdKr/CzCFNlLiiUgnTygCI2i81v4F95bmkltaUGxBIO5gQRExBPKs8e6lKK9+hYuC4YXMEKtMevWtyqnhsQXHVaBAFlHa9wbdqsbeIBFq7Wk1Dqp3/09M7rgSJNgK59xDxmtt1aUKT4ZSfDKYOyJJnmrUYAttX3/U7OXkMpaZSCh3UlaoJjaBbab3PSub4zFP8AhtoebSGyorRGkiUb3Vt86vqTadkbtPQUoObNrOc3L2EcbS48pSoAuVbgyFk8z2gb1RcK6pDgbJ2VE9QTE+0n61csuWlehlKwkEFSClPnP5ZVNrEGIJ3MGtAYFlrFutYopcUfMlY/zEmQZMXm9ZJ142cXlnWoUL1Iyp4X3/slsTkzafC8VWptRhaSeolJlP5frUXxAwxhXkKw8pQpJJRJICklJMTNv2FfLmW4l9slpaVNtmbTqIT0G1ZMgzBtIDjiwY5G8xyjlWKm5KW+9/I6lahGpePVGzlxBy91MnUo+LPVQUHI7iwFYsRhzh3UNBJKnHHnIF/iUEo9ITv6msYzBIZgCEuOKI5+WSfeppzDA4kYhLgLhSr8MiE6kt+W83EgGO1XqbiZK36ZGm99NPq/HOLei6mJGLcVi/AYWEhJOpZOlI/xKUegEJjmfWuy4XO2AhKQ5qgATBvAia4zk76sa+XnEp1QlNhAOmbn510XB4RJbPUARFaKEtqsjPqtHBQhGb48Pz1+hc8NiUuCUKBFZqo+W4+NLiQoQdiCkkTBBB7X9qu6TImtVOopq5xNRQ7Jq3DPaUpVhmFKUoBXhNe18LNAauPxIQhSjyE1yXFurdKlndWoj31XMEi2ogX59qvvFD6pQgfCpLhUfQCPuT7VXEYbQkuG52QDbbmZ7zFYdVJylt8CibuyFyDCFhB1JCXXAARMeGkAADex5/Ss2OwjZ1eLuQRzAMiLEfD6i/Q1vtQlJUq/+KQLmdrwPnWqiXF+UADz7wDqCgCCAIMX59Kxtu+CBBowmHw41qSFL1ShsC4kCAepIIteB6TVexeDWfEdX+D5ipIWCEkSSfNHk08pvV6D6G3lJ0qW6U3UlClrRNgJvp+kDsarXFOfnw1MhEJVIOoeY9bflItvUot3PUTnD3HOIUyG0oSdKANREknlP85V7l+FDqlFzU4RdaQbzvA9elQHBOPZbbBI1K1RpncdZqZw7y2AVtDT4jhFpsIMbzsLb33ttVNR953+HoRcs5NjAZyp1wtlASjZKE2A5Dbcx962MpecYxJQVDQRMnf0jqP2rXw2XeEPG8UAqPwmJB5RzA5SZqKzXHF/EISo+dawJ2vz+kmq3SUl58iM7PJZWcyW1jFI1gpdleoiLGIA5Rf61b2sUAmxvXPcdnzeJSlKW0kNn8MqUUzEAkkbJiPmKsWYOFeCUltJSstnSUSYJsDb71OinTqJ9DQpKRV+M+L3AtxjQA0T4eu83SDqn4YkxFQTmBU+RqcS4gIOi5QEqUDMATYWjab2rQUX14ZbSNKyVpBSk6rQVAz6pItyNTXCLjTii0ppCFi2ggJJ37TyroaipJLcuT6HQQpKLi+LX8PfzPeDsc0zjHE4ooS4IAO4EAJTpjYR7C9b3FAwDqnnFlBOmEqTZUpEAJPSQdrXqM4kwqEYxKWk6VFttbmpWq8keQkyPhuO/KrvggxicOUOJS6kp8yVAahtt6HmKpnTlOKafngUpxuqqWF3Ur9OniU3B4F7BYULDqV7Sn4SNQ5EG+8EVX8dw54bK325cBuoHlJ3sLVMcZZWppIU24tbKSAW1biSAPNzgxv86+sV/cNYdtBUgpdIQrSYMHzGR+bbeskd8XdvLZ26eyokrZ81/t/iQ+Y4fS3hgOdovvE/rUpxK9pbgCVW08yTpj33r4xo8TEJCbBsD7VNZBDii4b3ITPQH9TVlaqoRuzbJuEXJe72+xpcFveEkBxKknukj710LBY5Iuk+oqQay1GgahJIk7Rfb6VSOKNeGeSlsEocnYdIt9QfnUqdWaeUcWM6eqlsXP3LWIcUlLYPmPX7dquzSISB0AHyFUXhjFlpOstFazuSdOkdEiD8yb9qt2XZml2wBSobg106LVvM5H6hCd7Jd1G/SlKvOUKUpQCsblZKwu16jxlYzoKL23l0H9Sf0qHxbxUwgoE8jfoYPz/WrTj0CdRMRVby9jDpC0oWFFalLIJ5kgWHQQBWCtCSmypormI86dII3mb2jTIIMe/8jM3jSidAASokidxqjV7Ej7VkzxptKtStJ03AFz9NtojuaicKFPK7D4j0m4A7wR9Kw54KXgksGpSl6uX3mtbPeHVYghZdSCBBCkyCOQ9R171IsojygbDbp6962mHU+YrPlSKRk0SSOWeF/ar8QjTsFJi1zYjpe3uOlTzfEYIHlEjbpVmxWRJxAl1KVI8oQD7k+t4qrOZLMeG02EiwuOR32FO1UlchJHr+ZqWPIkq9OXqdhWthcmxRKnAlMhtYR5wTqUNM/wC0En1rfwzZQqHQdKRtMye1bT+bLiGmXVH2A/4qEHt4PIqzIzh3JFJ8VLo86khAsryJkG2oAGY3/apx3ipnBkNNHxHAAFKJJCAJgDkSTWgxh8YvzKbkC+guAfQSD7mvrE540W9GMbPhmRIAUUdxztvapqe6Xe+hbHnJGZRiCp0u6QkLUVpHKCSauOdcMoxbKcQz+G8m6FDqD8J6g1UsrBKE6YUEiJuAQOYm9+/Wug5HikpZ0k7HatcT6ycUqSUfaONPYtxGYLU8jQokSmSRGkJmTczBNW7AZkcO6lxJBi8TYg8j2itX+quHQtbTjI82rTA3II/cVWy3iAnzNLiQnVFgT3FhUnUjbklQoJd3p+ehb854hbfxSGVQllYlU352E1i4iOHQpssmzclSQbH/AA87KkxH3rRw/AheAU66pKjcaeXua1MdkDjDyG1kraJBm8qI5K6Vz+2o1Kndlk6lBqD29Fxn7+gxb/g4crV/3XjbqBz/AJ6VL8HZqkNgEatIvHITuelfeb4JrQlKxqeXtBgDt6CwrHw01/aLmfMspCmyJJlQFvZRPcTXkpQqwJamrLs5VLd1edr+he8t4kGkAwQPYx0qOzLNk4l8C3kuY5TYD5VUM1ydTIKUvrSpSlBKYk6RzPNI2G81rZG6phUL3PPee81CjTksSldLoRp6Wl/7U1ysM67likgCdqzOOBt5KkG01XsvzIFIvet/DhTriQm9xXThUXCOVOjaTcuC/A17XiRXtdA+bFKUoBWrjHdKSegJrZNar4oeMpma4krUkKMXH/P0qpcdYtPhpKfj1RvuDVmzphtx0pF0AQT3vIqtI4TS9jQgLUphKdaklRMXAAE3g39IPauVJN1LN5KDFgW1v4ZbpToCdIQTutcjeOQiPUnpUorD/wBmwhJ32HNSlG5J7m5J71cVYRKdKYAaaExFpiw9AL+4qhZm6vFvFYBCdgTskfqTSrHJGeD3D5iSb2TuYN79+daGPxYQVOEqcSkp0AgJAJMXi5ibH12qVwuHZaTKySRFz+gqAxuVO4uUiUNKUFLWqEyBslM2gdecVTKKk7dCKT6m2t911ABcVpUIIbhFjuAYJT9628NlDYgAKtzKiT8zNaqsC3h24bcII6FSj8zYe015kmEOIeAcUooF1Aqmeg5fyajGm5cM862N3FYNttOteILYG5UbdulbWTZjqOlEvDkogpEe96q39QsxBWpptCg0yfNCTBXz5bAW9zVy4SCC2gpgggH6VCrGSso8klHJZcPlZUgkwJBFhtI3vXNeKMgLTZRJdWowlIHmnrA611HEOuFKUtRB3JO371XcxdR/exu4GUyb81rj+elShDdOMUzTGCeDmWWLfwyQl9pbZ5ahAPYHae1STnFEABM6pAA5mbCrXiSpxbjLwC2XEkGdgI5Hrse0CqK5wslLKXiVWg7nlXUlp73sfRafUOKV1fz/ACTub5AVNB0vQ6gWQYidPzjlM1gy3iJSML4KmlaXISVEGAd5nYc/WtXMlpU1ClvqKikJWU6Uid9Vr1s8Q5Qvw0NNvayqCpHpEEEDvXEfhUf9fE7sYLrnr8s+7lpGMlpKYAAMyOdutVXj7PgS0EgAoCQe+nn8q+EcPY5LcpWFW2v+xvVTRhluLV40ggwUnlXmm08FLduuimahG+zLz6K/iTbGMDq/EOwH2BP3qWyELKSsq2Mwe9QTGHhoBIupWlI97/SrM7h/DaQgHlKvUiPoK2bVbyNkXZKHjj5LJLpzhrQn8IFwKBUoknUOkHatEqw72IQXUwjUoFKCZIIkbXsRE85rR06UydgCflUdlrxKnF6yjSLkiUwbRsee1VuT9o9/aQcJbG16N/Tkl8+yotLCmHVf25HlNtQOxSr6RUzwDxOW1+Gsa081EDUkcrjf0qHwGMdQ24VgvoXO9otEiDf3vyvW9wvlRQkuBYC1q0AGJGoGLRccpqyEmpJxefI5dNzqUZ0tTDCwm+W/85Z2NtYIBGxEivqo3h5c4dudwAD6jepKuzF3Vz5KpHbNx8GKUpXpA8Naz9bRrA8K9R4yhOZSUvqClEI+KAbmTv1T3/hrYZwrWFcL6VaUrhK9RJHOCJ539O3XPmmD0veJz2JImQTt/OgrQGWHEO/jQW0/AkiRtdUczy7e5rlVFtn3UUrBv5tmyHElvDuIW4eigYnmqOVVTGlbag0D4ioBUfhShPKY6nYVuryxrDvgspCAr4gICbc6hM4cVjHvAwp/DSrU44CPMuOvOBYenaqp1XNtvFg1c3FMoQSqdajuSSPZIHwj60DpP5ED3Ufvao1/DvYcEa3ARyXC0n1kSJ6g1IZSVvpJISNIGqJ3iTFyIrPKspcEHF3NfHuJi9j0rWYxwS3oCiHX16U3uEITJP3SO57VJs5T46lJQPhElR27e5/SoPFZE4ha3ebQtba/L5/U0/cJRsjzY08lxydpBGl4TqSEzA2AgcvSqfjMYMuxHhDUWXCVNgXKTNwBzEkEDvWJrihVvKQrp+xq28K4TxCH3kguKFv8qTyH6/8AFUfxeY4fz9rx/JJZwzby7iFRaUtDazpTMKSUE+moXquYPBPYtSsUhwNuqsQoG8bJjf0rojWFUSEgDR/LRG1U/PsqLONQQSG1g6U8gqwV85B9zVsHKn3kWO8ckPg820uOKxziWsM2DEJOt5QiwEyBfkJMb71D5tmj2LUpbaQ0zplLZ30iPNExff0q98QZcy9hVIIAUAb9wDBqs5fw8h1DboWQbSAYkRsRzsa6+lqOqn4o6ugrbv5Gu1xQllAS81p1CClaZQoRykXrS4FcDjrhTbzGB0G4A7b1bONsO0thluB5SI6wJ+kWqn4HKMQHfEw6CUWB5THSqK+gW1xid2nrbuzxc7BhVJDQIOlWxHfuK5Vx/h9GMlhOrWCSE7WNj9Y9qk82z93DISXGnBqsJESY2nasuQtLdHjLiTHsN4+tcputSa3Qslj198v0LNNQjDdNyuijYLErSsBYKSkmAe9TZzOw1HYzVzz3K2XmSlbY1i4Xsr3qmZ5wyWWy+0olKSAUrMgmJtPMVdS1UKj2rk2R1EZJO3kbJSXG9awA2SO07/QfW3vVg5pt+Ukx3AJqQZxDuIhtRIHb9a8znL1BI06Tp20nlVkGk2pvPQ0LtozUorHh5envgl8PnQKISgJV2Jgj0qZ4VdHipW4fh2HVRsB9Z9q57gcRBB6GrlkzWt1tI5qHyq1K0k7HuoUXRdsJo6/wokhjSfyrUPkamq1Mrw2hsDmSSfczW3XXirJI/Pq099SUvFilKVIqFYnBWWvCKAh8waJG0ibgHsaov/Vi0+4CvyERCrC0/D0PpvXR30b1z3jNhBU34iQhJWEqJFjOwPKJisuqi8SRVI3uH8aw+hSlBpw61JMpSrSCBa82NjXrGCw7LzjTGlB/7hQnlMJkDkJERynvUUnBYdFy4psgSrSrSnT3m37VQ/8Aqw/v3XWXVBYcV4JXPmbJMC+6SOR5d6xKDqKx4pW5OoZzhg82Umzguk9fWqizxI/h5a8AKAsoXSdokGDyjl8qlW+KWXEfiENOc0qMCf8AKo2I7b9q1/73XqUjQoxpBkXJ2Fp/hrFUi6crk208ll4Hf14QulJSVOLJSbm0Afv71nThdesruN1W33tHOftVTwWaOod8NK0kKOotpPn+HkDuOVr7HatTPP6laJZZw7qFzpUtxIlE2JSkzrPSYFWQh2jirYR5dNEDneGQVuKaVBT02v27ftV04NzQLYRPxpASsdxY+x3965lgHncM4FuDxEKUFE7yZmf/AMm9WDh7I8Z4uphcoJkeWQUm4m/T3qyrStFJcr6lS5OrM5kAd6hOKcvdxhaLJT+GpRMmJkAb1p4rCLbxDbbykhDidSdJhRKSAtMEWjUkzzk7RXnEOdNYTQpLipNkspAJMbmTyO01nhCrdxlwXRi5valkhuNcLjMHhkqK0ELOlRv5ZBI7GYIn061ScDmWJJ0MOFaLXKQCCQJF+h2g9PSrTn3EmJzBsslttDepJAkqWdJkXmPaK0eGMAUOqSuASTETvO0biBXRo2pQajg72g0EqfeqLHr9yJxL2JY1LxKlq1QlBOwk3nkIHKui4zMl4dlKmUhUQL7etV3KnlLW5h8UD4CpCwehMAp/zJ+IEdKi8JxI6wVYcJD2kkIUqx08tVa6NVZuW16aVqkV3ffx+5duLM4RisuJUkBQWACLBRSvdPYiarPD+NxAs2gqR0tNulaOGxr77+l4jSPhSBCR+9XzK0eFEJCrdJFcz9RqxlLb04N+ljGlScrc9CuZrxeVLLbiS2qLyAnly61nxea4XHISyt1xooFlQFIPqLH61ZMRgkPFKSACvUlQUARGknn6VyzBYQpcW2J+NSRBjn2rPQhDY6i8c9SylTVaaUO44ptW/DTT4JPNMqUwZ8RKkLsFInaec89uv0q1ZLlzC29DkAlILa/0PrVfXhFOLLZ8yGwItEWFSDLqUWHIVa5JtNq5fpqWpVDZVn3r3x08PfwMKeB/Fe/DXCSYURBg9SJEjuK6bkHBjTGhROtSQIMQJHM9aoGX40g2JF5rrWSvlbKFK3I/Wt2j2y6ZOX+tVNRBJbu75G9SlK6B8yKUpQClKUBidTVbz3LEuLBdu2B6gGTPztVoIrEtuozjvVmRkrnG/wCpeHZBwycM2rWlDiiALKRbqYJ8piO/WqZiWEKlCklKhukyFJPauqf1UwB8Jt9FlNqiR0Nx9R9a5rmmBL2pSSfFHmB6pi30ioOO1WKJPJGt4spIaxF0n4XD+v71O5Ll/gKCw8AknVoCVKMdiDafQ7Cqy0+HgW3RpWnf96uHByFyEqZWEpul159IbAgydJQITtAg+tqz1Y4CRccEnxJIacUF3SVNkAf70xH+4T3qG4lycup0vJlcGPxG1kQP8QUFnlZSTvvUk3mLbmoeKy8URGl0oj/cpUAW6GY2io/Nn2XkkqDZUkeU6kqvyukgG/as6Vj18GpwZgUMJUhSkPreAlFlaUIncjle56wKvGFeDDaQjyNp/Kltav8A1SbT71znhDHtYdb63yG0lKQm3RRkAEXNwfapg8S4d06cOvGEj/xlIH/3TFGndyYi8XPONlNYspc8Yh1pJCAEqbiTJjUJJMDnyqk4RpT+JSVkrISASbEgE/LerjiccpBlTjyuziW1f+mmqXj8eRiCsKSLT5UqRHzJ1fOpU2ps3aCsqdbcyy4zw0qbU0CAbEpBsoAH27Viz7NzpQ+mE4hE61CATBMEjkqBcdI61ENZ8oNlkQoKUFCL3HQi8VIcOYRp90JxJkKslMTKlCxPbl71KKaPqHNXcnLFsfIhHOKFlKwgb3UYk9zU9wpkutIdI8yrn0qPyPFeC8/h2mUqWtRSmYMJkxBO3T2qy5FmPht6DCVIlCkHfUOlWWVyqs6nZJt+/eCJzULRiE+AhS1DkkTU7g+KywZelvstJTf0Iv7VPZBgBBUfjVcq/nKpTiPL23cM42sBWpJHpbf2Nx6VXU00ameDPDU7V2co3KxlWaBxZWDOoHQBynef5zqNf/p/iCrxW3khRMxBjt5ut94r3+nOW6WkqVdShP8AxXRsG4AT3ix2qVKjGEdq4FbUThLdF2ZxJ7MnEPKQ6DrSYWIJNuo/UGrpwrhE4gKKW7ggd79jsO9WLMcoZXiQ6QJgE8pNxfrYD5VN5eWw6kIAE2Mc6lGjHdwSra6o6Nlzbnj7EVheDFFQKykJHS5q6sthKQkbAQK+gK9rVGEY8HDrampWtvfApSlTKBSlKAUpSgFfKq+qGgIvN8Al5pbatlCPQ8j7GuM4vDKZcKFCFNmD6ft+hHSu6rTVI4/yDxE+OgedA83dPX1H2mjV0U1I9TknFeWBRD+HBCgPMP0rHhOIWVNAKwOFdUmdXiAlXe91fW1STb2lWkiD9CIiR1H2qDzfKFJUXWdNrm/a4I/n2qhohGXQuuHDDjTag01hzFkNlSkxeDsncdvevhDX4qVJSyopiIUduZAUT5jEauWwqvsZK9oBUVE6ZKQtKYtMeZJn+RWvlI8R4JSSlalaWzq8qZBsU80kiJ3EzyrPKMUeZZ0vizhzCYjCKdQ0hGJMBKtla9SQQo/nEdR8q0+HMkSyiIBMwT1g/wANU/JMe7iMSwSo6EIXbUSNcgTG3wmAfWup4NuEj0H6Vmrtze0sTufeL4eaeSAoXjcb1RuLv6eQ2pTJJUAYB59veuq4VyInavjMlApNe7FCO+Lyi1H554bxyGwJs4kgpOxCge9WQ5uGlLxCEt+IRO1k2/KPWtROFw6nMU2ptTj5deTpSmfzq0lJG1auV5LhzhXEO+L/AHYJGmSCLWBT61ovfKPrNO91ON1dte/gZskx6XMOtKQFYlZKtd9STJ5zsDW1wZgit91Sp8pCb7lQnUo9zaoXKmlIc0sp0zCVBQuDzjpafpVsYfawOnUSNZ8ytzJ5mourFT2+JKvTbp2/6Xhwy7NL0iNqjuKc18HDLVcqIKUjuf0G/tWBvNkORocSf9JCvtVZzrMziVBLSdZEgg2AM37E2q/cjn06cpPalknOGXgllIHIVPtPlXOB1rnfDuJeSlQcbUPDJBgiYAmDJ/Wt1HFSvGQFoUhopJT+YkgkSojaLGO/OvFYtnRm5cFxxC1GSk6eQJE1I8KhS3b30gknl0FaOVZe7iANI0oO6jt7dau2WZehlGlHueZqyEG3cxaivGMXBcm4KUpV5yhSlKAUpSgFKUoBSlKA+VCsLiK2K+VJr1HjOScc8LhpWtAhtRkEfkVvHoeVUpxeryK8qxPofT9v0r9CYzCpcSULEpUIINcg4z4UUyqYJbJlDg3B6K6HoahNdTPONsmqhSVxdSf/ACdfRJ5etaeBwCBiHTETBTFgmRFukC1YMFmK21EKjUbEEWUO3Q9vl0GbFthaF+coUSCOaTBnSeZCvWs7SRA+uFHEDF6RGk6gg7BUQTFdPw8afSuMZHmI8YIfhDgXLbgEQqfhPY7d/W9dMObpSIM64+AXJ7p6jvWadt2SyOCztPVr5ljUobUtRhKQSfQVUsNxSgqWD5UoIGomxJE2kD0gTsahuO80eK2WjCWVpUo38xIixHIc+/tWdpt7S69uTe/p+xLaninzvLUtXP4lExNSOdZP4uJQpshKg2pKlR5viBSR1ghViedbHCeG8PDtpHJI+1bGAxoK3lkiEkgeiRf6zWV1JKW6PV3Pp4RcVjoipZLlS/7tSHfMtBlahsSrb6D61tcQNaMU0PC1lUhKSYAgA6j2FvmKsuRYa63lCCs6voAPoBXyxhg4+p48hpT/AKQZPzP2FRVWV1Pqy91Hud+iz6kXi0tYNgr0AuuGBAG5t8h+lUhjDvYIJcBStDioN4UkmTfsanf6iY4qxDLKORlROw5hPckXI6R1rUzHAtveE2XFJWVBSkoR5TFhusaR73vXS00LRcn1LaN7b0rv3j0t1N3GYcH8VBWpS1I1oEQbQdPsAfamEdU5mI8NmCEtt/iJCRJn4v8A5C/ao7LsrfTi0NpJUUwlIJJkH8/SZEkctu9dcyzhBtt4PrWpa7GLBOoDfaa1xg5cEdXq6dGKU+WnZc+/mT2Aw5Q2hJIJSkAkbSBWzSlaj5Fu7uKUpQ8FKUoBSlKAUpSgFKUoBSlKA+VJrVxWGStJSoApNiDcGtyvCmvTxo5ZxRwEYKmBrR/gPxJ/0nmPrVFdQts6XEqEbkg/X96/RC26j8flrbohxtC/9SQfvVcqSfBTKl4H5+x7KX0gFPnH5hzEcz6/wVYclRLaG8WNaAQEqO4J2B9eR57bxOzj+EwhbukltYNr+VU8tJ6ESIP5uUVCYxnEYdpQdaltQKSoGU35nmiufUs8ELNHvHXD39u4280VHDOEiJJDayJI7BUSPcdK2OKB4mFwr35klIP+9MfcfWpjhzMU43CrwrxupOkk3hQ+FQ94P8NRvgqOA0KHmbVpV6tuwftUJytZ+BZHvSXyLFi8xDGHAvrWNKfWN/aojD4N5LbbZWFocUASBcCL6r89vetrO2dZaT1M/S9b/DODCNS1KJgkJmssJRjTa6vB9rCahC5Nuq0IS2n4lW/c+wrVzJ9TSAhhILhHlB2HdUXgdOfbcbaBErUJUbJHMDl7nevWGgJUbqNZnd8f4jLdLn/X/RSmOFcWlKistPrUdQBlJOo33naZ3qU4S/psqFl9TjRJERBJ6zI9L1eMpwBWoOLHlHwzzPWrABXd0sJSheZz6+vqQe2D/ryNLK8sbYQENjbmbqPqa3qUrYcuUnJ3fIpSlDwUpSgFKUoBSlKAUpSgFKUoBSlKAUpSgFfCkV90oCFzvJUPpIUBPIxPseoqkYlh3DHw3UlbRkCbkDsT8Y7G/rtXUCK18ThUrBCgCDyIkVVVoxqepXKFzgWbZecI6MRhDLZuUjl1j0/wnb51P4zGoOGdfHwOI1+hXpSffWFVeMz4QQqfDOmd0quk/qKq2P4OU3hXWgmy1AgAyJ1A26TG0fesdSjJfyIxvGSZ94EpdJWJhKAB73MfQe1e5PgVNkqcOpaiVaAfKkcgOVhz51nOC06Utq0j8x7DkZG/86VO5TlKnBzSjmo7q9J+9c3sZyqbFyfVfuIqnubwYWWytUIlSu2wqdwGSBMKcOo9Py/81JYXCpbTpQIH8361nrrUdHGGZZf0OPW1kp4jhfU8Ar2lK2mMUpSgFKUoBSlKAUpSgFKUoBSlKAUpSgFKUoBSlKAUpSgFKUoD5Ka8KK+6UBoDKm9RWUyombkkT6bVvAV7SvFFLhHrk3yxSlK9PBSlKAUpSgFKUoBSlKAUpSgFKUoBSlKAUpSgFKUoBSlKAUpSgFKUoBSlKAUpSgFKUoBSlKAUpSgFKUoBSlKAUpSgFKUo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018617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Kit </a:t>
            </a:r>
            <a:r>
              <a:rPr lang="en-GB" dirty="0" err="1" smtClean="0"/>
              <a:t>kat</a:t>
            </a:r>
            <a:endParaRPr lang="en-GB" dirty="0"/>
          </a:p>
        </p:txBody>
      </p:sp>
      <p:sp>
        <p:nvSpPr>
          <p:cNvPr id="3" name="Content Placeholder 2"/>
          <p:cNvSpPr>
            <a:spLocks noGrp="1"/>
          </p:cNvSpPr>
          <p:nvPr>
            <p:ph idx="1"/>
          </p:nvPr>
        </p:nvSpPr>
        <p:spPr/>
        <p:txBody>
          <a:bodyPr>
            <a:normAutofit/>
          </a:bodyPr>
          <a:lstStyle/>
          <a:p>
            <a:r>
              <a:rPr lang="en-GB" sz="1600" dirty="0"/>
              <a:t>Milk chocolate (66%) (sugar, cocoa butter, cocoa mass, dried skimmed milk, whey powder, butterfat, vegetable fat, lactose, emulsifier (soya lecithin), flavouring), wheat flour, sugar, vegetable fat, cocoa mass, yeast, raising agent (sodium bicarbonate), salt, calcium </a:t>
            </a:r>
            <a:r>
              <a:rPr lang="en-GB" sz="1600" dirty="0" smtClean="0"/>
              <a:t>sulphate, </a:t>
            </a:r>
            <a:r>
              <a:rPr lang="en-GB" sz="1600" dirty="0"/>
              <a:t>flavouring</a:t>
            </a:r>
          </a:p>
        </p:txBody>
      </p:sp>
      <p:sp>
        <p:nvSpPr>
          <p:cNvPr id="4" name="AutoShape 2" descr="data:image/jpeg;base64,/9j/4AAQSkZJRgABAQAAAQABAAD/2wCEAAkGBhMSERUUExQWFRUVFxgXGBgYFxUVFxUXGBcXGBgXFxYZHCYeFxojGhgYHy8gJCcpLCwsFR8xNTAqNSYrLSkBCQoKDgwOGg8PGiklHyQsLCwsLCwsKSwpKSwpLCwsLCosKSwsKSwsKSwsLCwsLCwsKSksLCwsKSwsLCksLCwsLP/AABEIALcBEwMBIgACEQEDEQH/xAAbAAACAgMBAAAAAAAAAAAAAAAEBQMGAAECB//EAEEQAAECBAQEBAMGBQMDBAMAAAECEQADITEEBRJBIlFhcQYTgZEyobFCUsHR4fAHFCNichWC8TOSwlOistIkQ0T/xAAZAQADAQEBAAAAAAAAAAAAAAACAwQBAAX/xAApEQACAgICAQQBAwUAAAAAAAAAAQIRAyESMUEEEyJRYRQy8SNCUnGx/9oADAMBAAIRAxEAPwCu+Dp3m4yT5idSgSrW33Uk/wBQfaFL37x6JnEnypWqjzJrAAmqUhwkDua9oS/wtyMpmTlqlawmWACqg1qLsDsNIhn43x/lzKEEIYBJALqWSTqaxTwjnHkzVQsZErea54shSVI0JIq126esRYWeC7EVZwRQtsY4ThzNOpD1NUmpf+0/aHS/1gv/AEyX/wDsNqsKGnQVhS0lY/mklaNYpLoVzYHbmLQPJwsuaylzDL2OkAMefY3gpaEIQSiWwYByQCajYQvmoBsHBoRv++sansVavQyl5EhqYkdyP1jFrTJFJ6ZhFgxD/wC6KTjUrlr0uW/CJsIpCiNTuLVMbwxr5UFovUzxBKmyghbE9RbtygbD46RrCFlyEg7kG7ew26wmTJRyAg3KJkqSrjlJmpN3qof4k2gVkhHVUEslaQ3EzBkuRRw9th8I9YPVgcvmAfZfq30MDTPC2CxKSuQpSCalJJOk/wCJtFOz7J52FIdRKT8Kg7esUKntAvJHyi6K8H4NZ0y5ihqBLmwY0AJrvbteE+K/h1Olr1IUJifY/Jx9Iq2DzqakhlmnrFtynx1NSllDUXApyILnpt794NrRicJaI8dhloRpWhSW5jfobGEEoMpucehyvF8uYNEwOkmr0YXuCD0brE5ybL8SeEBCmd0ko9xVO3WFwjx0mbLG2tFKGFBDwPNwiTaLri/CE3y/6ZSS1Ukhx2IoflFRx2T4qS+uTMbmkax7odvWDUN2IaaEE6TpVE/kEikLp89RmBwW26xacsnIasE9Ag+V5QoOQpQehYkUNxSJcTkCRYQacxDsmBsRmJteEuzbGWUT9KNJjMXjSghT7x1JwxCHO8KM3So02jyJQ/raGLqy6TM0T5Gp3JEedZ/PoSbmG2VpPl1NIUZ+QaRVC5ZK8IFsffw9wiRKKt4bZjMJJAFIXfw/KQgpJrB2f4wJcCkUtbYDN4arQp8QT5kurkA8oLySe/WM8V4d5LwE4p1ZqKRPmvU7xdPA2C0Sys3VFFu3UtHrHh7BNJSByDwyBoaiX6mEvjDCapRBq1dILP8A5HYdBXtFolyCPhSe5FfTlCvMcnmrNEv6gfjHTT8I1Jnk3+pzhQK0AU0pAAHYRuLpi/4cT1LUQJYc/fjIP5G0z0fJMOcLhkoJCphckM39QJqgAVLMQOemPM/EIKppBBJKnD3L8RPufpHomFxSpn9TzKJ4gAzsLkEmjpY+7XileMpwM/SkgkBiQ5Z6s/QEAdDG5vlQdUhP/MAJIQGCa6/tE8geUMMMsH41AqYOoVNvtfe73gXC4U7OOdHEGPLkOFVOyU0PqPzhNmcrWzWOlNLPoxDsajf8IU6SC4Py97w3VmKlIUdACeHhNXrvt7RF/LhaXlu9XSTX05/WBX4BTraE2PwfmoPNI1JozjcRWfhPaL0lDKZvf2p6RX84yjS6k7XEamby3YLh8YKPB0rEjrCQQXIn2eFyRj+x7JxZSQpJII5RccFi5OYyDJXpE0Cx3/uEUWSoERk1Kk8SSQRYihEDhycZb6M7Bc78PzcHNKZiS2ymoR3jeXYgReMo8XrXJ8vEyxNTZ2DkdesA5h4bwcx1SFmUT9hQLfpFznH7BoSieFGloImakjhJAPIkQtmYNUpbO/a0MpRK2BhU5VtBq10H4TxhiEG+oda13o/OHWF/iAoMVoAbm9bChNPlv7V2VljVhqnShEdDM30MeSu0PJOcYKeCibLSoLJLLDsRQtRxWritTWB8T4JwU4HylKlq30K1JB5aVPv1A7RT8xxEurAA9KfS8LMJ4mWgvqNOrc2fne0URf4M5Ql2WrF/w3xKHMpSJwFWfy1/9qqP/u2MKcPks4T0onSly6/aSQ/Y2PpDDLPHqw1SbO5e22rSS3z6xZcL4xSoDU43a4LBvhbrtzjmkzfaT6YDm60pSlIiu4+aDF2mSsJiOIhjYKSdN7OPh3G2+0LMx8DKLmRMSsclcCvQ2Pq1o82fpZ8+ZnFrRVZ2N4QlMAzMG/EqGkzKJko/1Jaknkz9rPdi3NqQVI8KYuf8MlaU81Dyx7qaLMUKXQmXYowJKC6aRDjsUpZOoxfsu8ApQP684f4yuInpqUPwg5AwGEOpElOrdUwhaw72dwPSCeN3dhLHKRVvCmTzlhwhWn7xBCfc0MWrF+H5cxOmZMAH9o1H0Jp9YW4/xaVvdg9VBkitnZyegBNLRXsd4wIsoC/ES6z2DHT+67QSxx7Y5YUuy54XA4XBSUskqCVMkLKVFKlGqgGHF1anSIZ/i9I6f7bDbePMsx8RKW1SAkUq31Dv1gOSqZN/6aFr6pSpfzAYQy6GUkehTvGoqXFz9pL+zwEvxsakBR9R8yYqh8M4xX/88z1CU/Uxyvw3iJaSqZL0pG5KC3oC8dyX2dyRaj40Uf0J/ARkUZZD3+kbjbRxfvCHiHyVolKJ8t2ch1AE2fYPGeNJiJeLmkpU7SySkjUVFAdhFfwEpZmpSkaisgJAq5OzQ98XyvMxMxLkOlDk3DISxA7iJm9CYO1sX4LOVLQQlISpyCQQqm1qav326lYE3Y19X7wZleWskAsTZwGB7gfhEuJzNMrhSApXSiU9zuekKbVgP8EU+QyDQ7XPWBJaymiTR9xXt6wRMXMWh1q5EAAAA194gmpdLtUbbHqIEwMUpK2Kv+4Xfkob/XvCrPVCWviBIUAQRY+sSYaYp+JmO3JuUQ5wFuCKjSNSTUEbOOfWNi97OK1OlDUWtET7CGMzBhVZTg/+mfiH+J+0Ol+8DCU/QiBlp7OCcBP2MMTNJDQlSNKoaSlUiXIqdnDLLsWEpY7QV/qaTdoViS4pAWIkqTFWJxyR2YWFPlqoaj5iOCkItCJExQjrF5krTWChhp14NHC83FoXZjnBs8KZeIdzAGLnElhvD44ox6BuyWfjFEGIcPJKtjDXKskKiHh1MwSJQq0G3RwqwEkggJDqNhzMS4nODq0pICUkhw/H1L/uu0MZUw18sDiBSpT8SUm4R1VZ+T84R4nKVk8CVKJLMkE+wHaNi77GKXFa7Y0wGdnmQ3IkdnH5e0W/w/4h1MCpybBuKti49XtFUynwgs8U7hFOGmqpZ1fdD9+0MsTipUlvLKCoEhkurrxOaHYk+kcm70Phya+ReTnslcoTUTSUvQh0uQdJ5EsbDo8L858aJCWRUCxcpYDkTQ29naPL8TnM0ApJBSX+07udXTc7CBJUudPtRI+JRsnuefQP0EFb8htRRbcy8aLWdIUDsAHqf/J+sCLzcA8ZTqFkAISQf7lJS4PQF+0Q5ZkKfvK6qFFHoD9gdq9YbSfDmGIZKQg87n3Lwt5IoDnfRW8XjZijpd2cMjhQBycG3cl+sQYfABR41hPRIc+5/KHWJyPSkpkqBqS3UwBislmSpeopKj0rCnlb6MlJkC5cmWsAId9zxfWL3kOICWTalv0jzuViSCCoMRzhlgczV5yVvS0JnFt2mKas9XUaRT/GWahEspapoIsQxQMnUDRo87zOcvELKQCpywjVtiyttGQ5PhuaL6R/uEbhmwuLHXhJX/5Uq7gqNL0Qo3h/mM0TcRNmMACQXcWYVd2YC/JjFQk5yiTiCsS1ICdWkO4LpUkF+jg+kH4HMkiUH0lSlKTqulIIq4PMMK842bGxhrY4xuJ0gJR8R3B+EG1RuYBw+D3Zg+9feOcHJCiw2vvXvDRc1MoVu1EhnL/TvCmJZFNlOhn3BAAatoEIKa/XfpBitc1CiqgoQE3BBFXuYhRUhK/+5vqOcZ4OI1SQRqB4Typ6GBzLCVFz639IIlpUlVmHL8ehiRflqVpJGoAHTzfrGWcL8blyJiCzBY4h1hTLWFf9S/3xf/cPtd794sU/CFAJHERtyEIUSyXJSwcwrJJpWa0cTcGzOxBsoVB7H8Lxktk3MFSQpLtUG4NQe4/G8BZlhgeJDjmkvTsdx3Y94zBxyS4sFjHDEH4TGsXhVagGvCbDiYkumLHhsRMUUukNvDI4ZY8nx2gkuWjtOUUrAOPygNSHePxWmloSzsWX59opSdgCGdhtIgXCyON4a4iUucrRLQpauSQS3U8h1MP8m8ALvPVoG+llG3Ow+cPQSi2BYPMUoSeg/bQQclONrKngJSePWhaFJtZP2rncWjpWSoC1makJkoVRGrV5o2VNWk8Kf7aOT6Ffg8xlSVHy2SCSWBVZwW5sPwrHVQ+GJeS14Dw7IkpBUpc086JFtkJLs/M8oHzDOkJOlCQH+ylgAl34mudwzO4NaQD5ypspUxLBNtQJJpUsdYD2rzHoa1NxC5swIQCskUDuAKEklVOX/MZfljowUdjrE5sZilEnSkVDJPIsX7tWleVYS4jEFTABnIAFyXsBT5ClelGMjwyoB5kwarsBqSO5IdW2wtE2WI0zVK3CaLIAUoORQD4BswrdzsEr1GOScou6O5adeCHC+GdJ1Ygsf/SSeLn/AFFj4f8AEV6iGE5inSAEpFkgMlPYRKApVkk9QCR7wNj0LSlTpNHeho16x5OTLlzST3RNJuQRliRoKlHhT84gmY3VQUHKOcOP6FIBkzbwclLpActB0hLEcyYjzfPJkqYEoYvsaxJkqfMX0TWA57LxJOyaQWDlB2byY5/nZSkATZQUen6wsxmCkH4CZfQ2+cETOcLsdLKhSGrPK6YzkP8AJpkwSFyiQrkeQiCXl3GJUktqoqYb9dMBeGkkIX3aHfhrKiDMmqJLFhUsO0H78U3roZiipOgaZgcPLJRo16aajcncn1jIsJ8N4dfGUVVU1IrvGQv9VAo9uR5arEBYa5hr4ekkhaW0ijHYmoNN9oyfkryzOKeJI1KQGBUPvf28yIHyTMAuapJJDoOnkCCCw5Uc+kXTdo81aCRmKUTFiS3mIfWpBdJHYipBPVmg7IMqUr+qlZmhZYqYa33CyaUryps5gmRltNepCGIUpSk6gQ9RtUxJMnImhMuWkpQkgsgaUrJVxag3w/aa9IDleipTjJbGQUgpWkLcgV0DVpAIq46bRDMw3A44h94F3BFPnA2VS5vkrDSZSgHMtLqWA5+JT7pSWpE8ifpd+FJPEDZXI0sYBqhEo/RoSVqF6i9XKhz6xXsxwK1TVFwGLXqGta0WZEkpVrlmjuGr6F6RWsxmAYlQUNOpiK/tgTANtdA19jLLsVMYIUQsGlCCod9zDxGWpGGSGr2rFX/llAMpi9edIPwqJ6ZRmS1kIGxJI7gGkT5LkmgldB3+nCzNGv8ASQEnUKGxO/bnAsnODNICgxoNSKXpUOW9Gg+SeK/769hCcPpq+XIyyvz5AQpv0/ftBKMSw2HenzJaGWIy4zlDSQgHv3Nr23ieXkOFl0XMWpQu5EtIsbD0oTWPcx1x2tncHLaEDrmL0pdRLG3O3EzJHUkCGS8oRLGqbMC104EEm53UbtyHvBRziShLIANaAAJBHWrP+3ivzs+UoU3FqUrzA6dLw3yGsaStlimY2VLSUpLMTTQU9j7esI8RmustY9Ek8+YH5QonyZk1SipSmchnLFmd+e3v0gvCZcUtUkEG5diOXyEZySOlJLoinTSbuOlPoC0Ry5ibm4s41fRwPlB8/LF00ODS1yTUN6RzKy5tRWorKXcGyWD1W9eTDrBJ2ZFSydBaUEYXS3xKJow+72MdZXlKZBUSSVquSwapoBflvtEWYYzRKdQ0pACtxcOAz1NNqUg8Y/SANWoNux63HO9Qb+8mbBPLDjoolimopGpidRYG/OJsLlSSWqbmgb6gvY+/WI8LiELLi7ttQkOCdmNWblBetloINw9HUSGrTbY+sT+n9IsabYz00Uu0dIxDymSplIOkudJBApq2U7M/6wrzJAAC0hTJLnQKl/tJALg3ce3KO8ZOQiadKgrU5UCGoWcKSR39oDxOICUFn0hykWAI24hZm9hFq0em8aq0TZafMQtkhIZw1j7U/wCbCKxiZhSSCGIuLQwmzFJWCSpGtIIYnSpTWUAWNKs/O0A42SChxRQJcOG0hgyd2eoGwcVYQrLhT+SPKz4P7ojbIseJclT3MAYOZxkncvA+EU4APMQ4zHL9OgjeJFHZCdFzXaBkzwaR3jcUpJSgCnOAZy9Ku8DPHo1McZerTLYbkxccvZOGHWpMUvBVQG5mLP5iiiWhLaQKnveEvGttlnp/3E4xPI0jI6YCgFBGQionoFTyVE9SpipoDJUUpcBzcEUumzf8wly/BJk4+YhVkoWU9UsC4G50vToYb5DidClFZKxMUSFAuGqAwNm3iTxbk5eViEGspSXULFDuO7Gn++PbSTWjwfIQrCLmEObCiR8I5Use8NpGDRJSCss+wqT0AjmVikoRrZ3YJSLlwKdABvHMuWpZ8xeok0YsGp9nm36mJgqDF4oKQvQjTwqqSH+EtQD8YVjEEulVeTACos4/GGmLT5UpbhIVoNL3EIpSyr+077AOfkLwJgUlDkaRpJNg3Lcbwg8VYoDEBCwPgSXYAh33EWzLpfFXa71NBFKzXEYebOXNVqUpRtqYACgAAFgGhuKNsZBthOXzVj4eNJ23ixfz6f5Xyg+u1uvOK3h8wRIk6gEgLqDVxswjMFisRODypRKajUzJ9yRBPCijhFdjvKMDpWl7u/reoFw7e0GKmgLBcHUdhRjSgPSK3lGMmHFISrZypIqwYh/eH+JUVL0hqAEsGYciwvaMUFF8UT5aukdSyQspBILkUPNxt0MVzMMrmpXpmTVs7hQUSSC41AMzu9HDW6w/xaqud+Xy7UHyjFo8xDEu3wknc7E8izezx1yjHQuM3Hoq2jSoJKiWVVRBSVAG7bRY05EkISQlgQ7bjk/pCSYhKl6T/TLtxF+1Eg/sVhthcxmSxplroKMRq+RoB+cPnmUVFvz9DZSpHK8PpBZq86B+YMQnFEUp6WrfvBs7FqX8YQTdwNLjezVgOfljh0TNKuSk6ktyfn6e0As+N+f5FNNsZYWaDL1l3cACwUA4UX6Ajp+AuJmhWlCXCSoSw91ChUa7M4fmT3gzFTkJTpAA8thyJuxU3CkE/j6ojN/rygvUVLKnaiZQCCbkVNXPaLIo9SGL20onHiJ1KdSvhWjhFglVC7D4gw7PE2MYJljmPegP4/KB80nBLJGo61/EoJIOlL3G7l68h2jMRMcpNQa2ACQKAMBZvy5wSCm7Ww3KMU6GIFz2PV9mBIpt8jcyxHDKKFOddNI4vhNFGj10n/aYrmVYlgQblZNy2k1B/wC0j2EMiRMUgAEqCieQDC4+ftC56GYlbTDcTjPNQ6ZZMxkp1JYtzdrXZqs3WESSPNWlVlO1x9evSJp05ciapCFkayTpSWIIUaKFhUEjpAOIlTTMGoI4SGsX6UNTSFpFidaCJ8klK+FUxATYrBA0gspKhUEVI3pAmCUZWnSbV4iHAJDbdW93juaCwOvSeQCtJURVg7AtyiD+WliVqmVU4YfdP+XX8Dyg19CckfJ2meVzSnQkF3Bl/wDTUH2H2D0t7VuGYFIlywqioqOUZpJkKSZqJhCZnDWoBoaihDElucNfGGP1zQE0AAI2NQ4psYmyxUbf2eT6iCi7XknnYNSqnaAjkq1q0m94t2U5SpeHSXrAOZqVh1amqHhCdumTinLTo1IVdJiy4DEpJYJ1hKXITcDtFeTO1rUtmJFflDvA4jQhkggrDlVKttGSiotyfgpwtv4on/m1cgO926xkYlCyHjUQ+6v8T0Pbf2JMmy5KJYlkvU1FiTWDscojCzUKNUIK0vuxSpm50hRl2IVLmALoDV9m/e0PZqkTUEEfEggPV9aVD5M/rHrJ0eCuxVkeZS1oSpalpCAxLFSQxcfJtoc4rOtSSjDpUpINZpJUeoQ7lNN4oOV50JJIKAtCgApLlJ7g7Gpi4eHsOhvNlKCpagypddaFfZcW9a9zATio7KPi42uwyfhQmUpRbUUhI3uQKkwsSQk6S4JozUpz9YdZqSZZdkjULetH5QpzCSZMpU42l8yHJ2Fd3MIuxZvxFnCcJIAS3nzQQlvspNCsj6Dn2MUnL8rSVBJJJuXNOgiDHZorETSpfxKboEiwA7CG0s+UU0fgfmTdvVmj0cUOMSvBDyzqUk+aJajwspg1mdh7tBC86XKQZOr+mpT9gpj8QqIB1K85C1gpchJYl+Kxb0ETZthbo6akk/aatOyVD2hnFMrnFNDfJTKKRMlyyh1JBVUuxDufX5wzxU7SDxGr00t0d+XyrFPyjM9CJssGimWByIa3cH5CLfMn6mJJZtQHxOGoPUl/xiKesh5eZVI6OHZCRYlwf8tvVgzRHKkliRxNVhQuCKx1IkhYUrZNnJuWtRyW+kSIlADUmYH+61adWI2jp9UJBMdICzqq6TVy1qAgbRFLkF9yGcFnPYiDTOrUKfq1SfbtHKpBSxSkFO4ckj984TONpUGmDrJo7g1DEMa3J+n7MbxE0JlqUQVUHCGJcAig7PBc4CrJLNwuGb/21iCYT5agpAsSDpHIuTTlC8eNckn92MhXJC6VjVqBLlI4VVATqKTwhPY7e9oCM5p4JZzKWokk11rAry4T84KMtx/0mAOo6jt6aXFRzMBYXEPOJmEhJBBu+mjAB2AttHspHqzkrX0R5/jwB/LpI1BaFqIchLJO43q/sI6lzToJTcJJY1qA9OriBsdISg8KeJVVMRRwCBYB7vXfeOkztKGFCpk7jSHGouKBwCnq/KCF3ejWExQlrJYMzNsdt/0gmbilImJKF8WkGl0uKuSzMC/zLQrnFgW1HYaaK7pr9IJyPJTPwi5yDqElakrSXMwIZKkroQ7Fx2luN4DJVHYMqi2pdMmzNSWlcSSSslS/hW5BqWHwvaOsqloc+cdIqFAg/EAa0Dj9YgwshK2CxwhtKgXZ3ueX5RrHq8oakKPEo1IYlJoGDer9elVFtUSJWUgFJYJBIIZh6mpbakA4kFSUArTpfditvRzaJji1KRoSgLOkaiQQRzAhcvEstiN6GhADVpUWgkjnJMJxcpBIBNFFwbULguxqzQflsgTlIQlesBk6qigFAX3AYekV+eAWqWYWvv8Av1h34MW2I4WZgd3cUP1rC86vHf0ef6hWmj2LJ5WiUEnYCF3imWFSjpDqiZOJIHpEMuaSqtogieeyoYBBTrUsMSGAiTLkqcHZm+bvDDxOhlJIHP6QFleGXo5E1BNoKV7RR6erbH6ZlL/OMhHLxqkhmSW35xkJ/Tfkq/Ur6IpaRMTxbs3TnvU2grLksFoUASkULOzloBS6Dq+Idfs9O/WDv5vSlS9J4Ja1E7fCotS5dJ/FqPYeQjzQqqd4cZZj1ylhSFEEct+hBoexhCkvDXAqckGGzWjT0rC44YiUVgF06dSKOa/GmjuQ9HNUxU/4kZs05OGYhMoBRJd1qUl3L7AFh3MG5DiJiCQhWlTUOxF2bkWis+KUTZszUolUxg7kE2s+9GhMILlY2LTWxZlxBnp2GoVZw0Wg4l5iHIACWqHJFCfYH5GKdhCAoO9DUW3Zos01ISuWQH1hSXG9WYWD29ovqlR6OJUiHMseFKAQqilJe/CElgAG3Ln1hriiEKcgkMpi3CdQD0G4KR7wrxYUEpUtV9SmcElTCrtZ2Dd+cdTZ0zymRMCRpSVc2JALb0NfXoI4dVoV4YqSX5KqO8XrJsZrkBlMU8Jcm1WpvRhFMOXnUpiBLSptRsG2/uVuwrFhyOeEr8tAotuI/EoitAKBw4btWJPUakpHl51sfzEMlKUlyosBYklxvb9ImQgJOimoOS5J+duURy8QlKlTF1ZJ0/3K2HIUeMQgkEl9RLlzszmm4pEkpt6snSb6J52JUgMpKbX2r1T9XeIUzNQ0vaznntEkkqsBwjar+rwOoJCnb8v3+USt8lTZyIFLL6VRPipswSloKiE6FDozE/iYgxaqgiDsDi9SShVre/KBhFJ6GxdOygTsQUpUpL6iWqPh+y77mt/owiGRi5iFLGouE1JJU5AFwaXf3gqZOMyasLABBZQS4BKTVTcyQbDaF/8AMFRUTdaVEbbio9o99M96dPZmMx81K+IAOAplJCSQQOTUPpeC8LmIVLOoAMBvdy3CDcv1hPjZylNqL8IZ7gJDARJJmhm06yBRzRJ6D9/myyfjF2HT8ahQIC9LVoSguBsbEuG9Y9G/hjhky8vQrSkKmqWpShUrAWpKdXZiG/OPIkTtKn4Tz1Bweb/mKx7dkmlGHlIQnTploGh3Y6QSAd6v17xP6ltxSR5+bXRSc9y4SJxCgsJ1EoKXSlSSSaqB06kijH7vaFGKmKm6Q6vLQHAZyHFrR6TmstE+UqWuyvcEVBHUGPMM2wi5BUmvIKFKbdRaBxyvT7LcPqVKPGXf/SGZjdKiEuCKarGoqLm20K5rkOXLXLQRNTolMSXKjTZuZ6xwgOmqiw2FXpSKUMcnZwFOLsG9ekWD+Hc1H8wrUUpdNHLOoEcIc7/NoQy5ISRqcihDb9P3yMO/CHh4Tp7rJSmUUr0gVUXdIJNhStKwORJxaZPmTPUZkyIjiGiOZMcxnluIgjiZHGIPmmG8yWVk9h1ibJ5/9JmEdYiYUyqVNWEKcolqUFpJZw7jaGJVKgkt0d4lCdaqbxqD04WQjhXMSVC73rWsZG+1+R/KP0JEzA3TkNq7/KIMdLUELVfRLn101KVylMnUzgagSx3Pv1NQUijEbbnlX6dax1O45akuDwrpQEDQQd3IdvfrC5Sa2jzl2UCTKqIY4SUQodQ4+hpeh2hdhjDXBzAQBShrT4g1A92t7Q+fWwlXktuVywdCtwpiH2/5/GKvnCyZyiLoIB9h+cWPw2soGkDhBcqOmiQoKUX+0og8tyeUVIz/ADJs1W0wlX/up8j8oXCjKF2IWkTVM99QPcA/jDxKwpPmGhS2kAuzq4iwsQkip5QinPr0sLafmSD6fhDrLcOvyluUpSoaAosGDgkUqo9BX0i1dHqYncUzrFSAVpDqDBSiFPd6JTXc+tINy/ApMplhSlIcmWlTHmy1A3YfA+1wY1NzBOnWglAI4pjDUuhASkMQkO9jvvaAcknDy1UBUDqDjhDNVXTp+kcOWzeeICShCiAoJJIBGlOqulIsI3InMB2DcxyMK8eohepRDmvDYDYNtSvrDPBpBlp1VpfvEvqapM8/1BZMJmfmsC3NQAZzSoOwhnKWCsl3CAPVR5vWn4CKYgKlqCgfWLNluMEwaQBqYEi78yOjX5R507jvwTf6GWGxKmIBF3bt8nrGpy3BNQR8zq/WOVJqEgMwpRgA/T90jjHnSG7fUGJZy3o4hM3VQ0jnVpNIgTMLiJVS4sw4lNWxsFZW82SUTySQlJfQWvqLqDjqVQoxzImJDukCrMCQXvu9d7Rc8wywTZZTY3SeRH4RTM0k8ZSzKTe9Wp67Vj1IfR6UMtwrygTHqBLgNcirliSQ53iGWrhvGlzOFu7RwhVKw4FzHfhnJxNXrUHSgg/5KuEnpRz3beL6jFmBfD+QGXh5aVABRdSv9xcP10sPSHX+mUhDmmRt2weRjNfxP/lv6/e+sKc/y8uCQCk73Bh4nANGsRJOk/MGoPcQvK7iBJFFxeWqChpLpvoUHH77wlVgFyykFJd+jEM4PRy46949JweAROLpoQWKT/4nftfvDjF+G5E+XomodrEOlSeyha1rUtCvT5cj/f0Ox5ZRfyPHp2JKmU/yr684uv8ADuSVpnTCaFQHV2Jf5xDmP8MFS3VImeYL6FgJV6KFCfQQ+8DZRMky5qZiFIdYYKZyyakEXFQH/tiieRcdB5MqlHTHMvDAx1NlgCkEDDERteHcGFRmTpldzDEMhRF0g0iLwqh3Ub27A7xHipXGQbPHEjGCQrg+3sekS4synN/gJx2mGY2SDMUTWt+cZA5maq2eMi3mFxZBJlByC1Xr8q9YD/lw6UgJdKgdSiytBcLAO7pLabOAbgQcwIqX7Pt9DES5qSCNk/DTTpNOj9DcXhErS0RI898nSSOTj1FIMwage/cgP6RHmNJsz/Ilu9fxjJEsiohrerOHnnzUSJodwtJKFJdgn4JqC4BB+GnU84RYBTTEipcswvWlOsP8EVrlkPpl1Cn+FyOX2lUteEq8SEhpQIehWfjV/wDQdB6kxkd2E3ZNnmDRJUFLGtTVQCw5cah/8RXqIiw+YKmMNQSGCBThS+yR9n0gufK82Ugm5Tp9UkhvZoUYaSxbcGxapHr15bRRjlaot9O9UNTpKZZYq0gaklgFaXKQzVoA8C5fNQQoKCS6nCaht+E/nEEucphooa2oW5dQ0Q4LGaSos9uY9Kc4YWJ0dYuYFLJQlkk0Dg9OUN5EwMBygPKsMZk7i+FNwLDkkQTi8MZa+m0SepXLX0ebnlcqCURIjUgukkEWIo37EQYee8GpY3jzm+LpiCwZXmImDTQLb0U3L8usdZ0r4Q3WK+2kuD2PIxc8mefLdSNmejEjpcUhPsXL49BrZX8InVMAFXhwnK1PBODyUIxAIsQfeLEcOAIvw3CNMYk4orycshX4h8Lqnyx5bCYmz7pPxJ72I7bPFsmyo1IlF4L3aZ3NraPBMXhlS1FJBBBIIIKSGO4NRBvhXL/OxcpBDp1alA1GlLqL92b1j1XxN4Vk4lypLTGAC03pZxZXrVt4q3hHwpPk451IOhKVcf2VOkpASdy5dr0in31KLrsN5VJF7RLrBC8O8RGhghEyIozon5ERkMIGmyQQYYYlLikAqFI15GbzI8vwSUJoIZeaN/ff15wLhEsGiXEStxGe4zHKzay3bnGkqgeWoj8tjBUqS9vb8oXd9AollqeNlYtGtLPAEybWOto7oW5jJ4zCXMstUspKR9oA9iYsk2YN4GTO0k0pEsItZLKedxJv9JagVQdIyOxjgdjGRX8hPOQjlySFUcBXyH6GB8xllILEuAXevqa+ntDJEgkUtcB6Pt2eopzhdnGJKUaiQlIHEdg4ptU1FBFaViiiT3Wtd3JIDVL/AIwZhkpkt5nEr7gNAf71D/4ivURCjHAAiXwvQqIZZ5j+wdB7mBsNqWQE23tSDaNobz5hVxPRrWCR/aBQCFKkwY/CWtsCahqMYgWlw+4gI9s4LytX9Jf9hJ6spP5j6RBicrdGtFwAp79/30jMgn/1VoNpiSPUVHyeLFjMNolDQACSKsBuKE8iSHMa5OMhkZdUUwg8Ts5NvZ2G36x3hlsVK4SR978OcO8yyRlFBt8SD0O3paFmXZWZmJlylkJSVDUTyBqB3EURyJqypZk+zjA4koLm5qerw2l4tKwUr3seUWrx34RSUCbJSBpABA+6PyEBZt4bH8rLmyxUBzEryW7JJW22yqTZJlq/HnBeGxj0MDTVcLHaIXhMoqYA/lqj0nJZCZclAHJz3N48swiyU84vPhbHvL0E12hCuGgkx5PfUkjY17QeZkLjMaOvPeCUn5C2wmYsRkpbCBgDG0qjE7ZlM7mlzHUtLC0cJmQUhQIgjqF60F3jFKgoJcxycPHKJ1EaZ1IgWII/l45VJrG0ZxIJN4LC3EciTEglsIygoxBVmsSyp0RKvG9LQujeIX/MPf33/WF2KQQeh3jvzGiUDce2x7wT+Wmc42KloMQyxWH6sIFCl+X5QvmYNoLhRvFAnmRkS+RGRhnEgkzSiWPMAewANgbEn1sD67RR/FGPUuboJfUkApqACK02TUm0ZGRchS7K4uSVKUfhYsd3IuYnwsv+odNWB7Har7Vf0jIyDbGSXyDNyRY3/OsSGVytGRkYDLsSifomak3Spx3Bj0cSxOky1hCloUNRCVBKgHTUaqFiA4PzjIyAzLSZsTgYIz1EoJ0pKgApnTZg43IpSluUJM+wRRpmJNUkP9UmNRkKT3Q2aVnovh7MhiMMkkbMYDyLEa1zpBHCk07GMjIGuwEym+Lsl8iaWsqoivNGRkcgJLYZleNMtY3D1EenYXLkKSmYgaSQ8ZGQMtmxD6ERBLlVjIyOlFcbHtKg6UIybLjIyFR6AREiXWJUGMjI1dA0SyyI7WpoyMg10b4ItUdgAxkZHHI24jeqkZGRoaBJkoRAJ1YyMgWgvJubLEESUBoyMgkjDQMcz1uK++/rzjIyCRlAhwytg450/GNxkZDOCBs//9k="/>
          <p:cNvSpPr>
            <a:spLocks noChangeAspect="1" noChangeArrowheads="1"/>
          </p:cNvSpPr>
          <p:nvPr/>
        </p:nvSpPr>
        <p:spPr bwMode="auto">
          <a:xfrm>
            <a:off x="63500" y="-669925"/>
            <a:ext cx="2114550" cy="1409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32" y="2204864"/>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314" y="4085501"/>
            <a:ext cx="177165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4101525"/>
            <a:ext cx="17430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4740813"/>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0983" y="5338"/>
            <a:ext cx="173355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224" y="2877251"/>
            <a:ext cx="2243397" cy="168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9872" y="49263"/>
            <a:ext cx="2108418" cy="144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 y="18749"/>
            <a:ext cx="296227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12" descr="data:image/jpeg;base64,/9j/4AAQSkZJRgABAQAAAQABAAD/2wCEAAkGBhMSERUTExQWFRQWGRsZGRgYGB0aGhwYFhcZHx0YFxgXHCYeHRwjHBgaHy8gIycpLCwsFR4xNTAqNSYsLCkBCQoKDgwOGg8PGikfHyQsKSwpKSksKSwpKSwsKSkpLCwpLCkpKSksKSkpKSksLCwpKSkpKSkpLCwsLCksLCwsLP/AABEIAOAA4AMBIgACEQEDEQH/xAAcAAACAwEBAQEAAAAAAAAAAAAFBgMEBwIBAAj/xABDEAABAgQEBAMGBAQEBAcBAAABAhEAAwQhBRIxQQZRYXEigZETMqGxwfAHQlLRI2Jy4RSCkvEVJKLCJTNTY7LS4hb/xAAZAQADAQEBAAAAAAAAAAAAAAACAwQBAAX/xAAkEQACAgICAwADAQEBAAAAAAAAAQIRAyESMQQiQRMyUWFxI//aAAwDAQACEQMRAD8AF8X1KpWICYBplY8wkBx8xBXG6GXUy5cwFyFJ/wBCyx00/K/aBvFYE5ImAOMyh2Dt9B8YgwWaRll5kl9Dsx2PmIg7ipL5ohUqf+DBLwtcvDJktLZyttdTm5lhcXhHqOD6pKM6pbC35gT3GUmH3G6h6OYEnxByLcudiGhYoeLZmQBKrkeIkAOQdQEswvA4ptJv/Sn8cMhLwLR+FZIO1+unqLmDmOK9nhi//fmAWLFj4rHo0VsPWMqsoIzZioaB1hKBz0ClKd9Y4/EOoYU8r9KCs/1Lt8gfJULj7ZWwJrhFIQhh4GpJPw+MFMQWwT/T84py1Zlp5OA3fnBiooxMWNglLknSLJvaI+wfheH51Z1ProPl2hxmITNl+yBuGINwXY8i/wDtC9JBmL9nKslOqunP71g17L/DylqSq/hL9QfPa3nCZvkxsE07AWJUyxLZTeK2YXDsNT1fTrHHAq2nrkrHvBiO/gOv8qoaVSs8mamWCSpIWEs5zpN0/F3gHIw9UupQpSTLX7pBDFlAs/8Ama8cperizePB8kD+EVlFVMlq08STt7p/tB/j2Rlw2icXlrXLd9PCPrL+MBcQBk4qVEN7Rl+S0gn4hvWG3jOnz4Ui7ATkv5hT321+Mcn7xf8AUHVSlEHcLU3+IppMojwAlS31IClEC3MsOmu0OCpDswDDbaKPC9D7OkQf1B/LbSCsgxPklToKCpGcfiKMtSlv/TSD1dy8L9BXlLA25ftBzjtWarUegHoB/eF72T2i7GlwJ5v2CE+mM9ScodZt0IPPtq/J4Ysdq00lMmnlnxKBD7sfeWepc+secI0AlyV1E2wYs4/IAXV5sUt3hUxjFjOmqmG76DYDlGJW6OekWcAp3mp6OfQfG8NvHEsilpZQd5i1r8kWu/8AXpCxw4o5ioAAp08zpp0h7rqdM6QicrNmkAplgclEO/O+/SNm0nZmNbdfw8oJIp6Ml7olE+eUlviPSM9w7UBV9R6hnh0rp6hTTArQhrdoSaM+MHb6QGPaYLlaQx4eyp135/8ASYd8DlASZ/STM+IhFw9BKrcvoYeaBWWkqVa/w29VNCa9ylPS/wCCZ7Iv2jr2N2cdolMx7xTxGmFlbuxPQxU4fTy41bTKMqfmplJJJZyNjz9bwdwyl9lSSFEFWZTknxZXDgDkmzecK2CzCQsKLtc9RufjGm4YgGnlhQsUJdPVhy8/SJs3ro9TElKwOuoMrLlGZRIZB3B1sdorYxweJZM6UHQb5GcpLuRro5eK/Fc5ciplTEnwgBjf3X8T9YepUwDxBRZQB6eKFRuKVfSmLj0KHDsrPOQASyjnKbgMDlSW0f3z6QvcYe2qa2aZSVLIVkAAuEos52azvGg4PTJFROmpSxA8nAYAcg7+sV6eUJYyhOVhoA3rz79IyOXhKxbXLYgUXClQlYMxksQWzcr7QUr8LBSxWW3CbA9ybmDtUsXgQib7RTbJ1+ghqm57ZLLXRZw2iTLlMnU3L3PQX5R5igBkKHPtEwWYr4gpwkHQuba25dYFXyM70XeBKjItT76Kscp3I7xJxqiaZtPNZS0hJStQ/KoLCkk/ykFuQaFbC+I0qqpctB8AzX5qNh5W+MPkuqNwbp3B3HLtBy9ZD01w4sSeO5JM2mnpDgJyqPLxFn75oYZ032mElRJtOQNjuzsQ28Xa3h5E5k6Sl6sbpsdPMfOOTg6qfDaqUoheVSFggapKhsVWjlK6RyTuwvhKf+XlP+hOlrtyiUCIcPU0mWOSQPQRKkxPlqwomZ8eDJVKOr/VIvAfAsKVVTgjMrJqpizAa/QecMv4kSWWlZ0IAHdm56eUEcMo0YfRKnrA9otgASzrUPCnyGo7xYp+ioVKL5WB+OcVSlqaXYBittg3hQ3kD6QnBETVUiYtRUouolyeZO8cJolu2v35RRFUhLabGLAUsgHTQnXZ+feHzAalKqXxAto25ckOOV9u0KiKf2dO51Y/diQC/W7QcwQFMlA6fUxJmkOwakL3GletKvYEWZwdARzELUkMod40Li3BjOkZkjxy790fmHk+byMJkvCJjjR++vbpDMTXETlVSGXB6YkFdsod35Hr2MMy5wThtStJtlS1ua7W3eBmAozU05DOoAuOuX/8xaxWQU4OoanNJHoxI+MKSuQ+PQo02IZ7lgrloC+gHInl89IsVDzUgJs23UagwEEryveLCakuWd7N1Y/QRQmvp57h/AdhU7307trGs4cP4KP6R8ox7Df/ADB1ceoMbDQn+Gj+kRN5emj0PH2mUeJ8OE6nNnUjxD5EffKKHCWOhVOZS/elfFOz+nxhqTL56fQxn+OUKpNSTLs5Y8ilX+/whUZJoZNVtDrgoy0+Y6rU/wB/e8Wp0kTBcdjvHaZGWVKRqyH9Y5lzSG/aJZP2HRXrQl8R4bPlglIKk9LnzjihpxLQE76nuY0BCHF7g/d4D4lw8kuqWQlXI6eRFx6RRDJaroVPF/AHkeF/iipKA7+6hfqoMPnDJOpJkp3SSBuLiErizOtKylJZk623ewOvlD8W2I4NMV8HqMk5BD2Uk8tDv8Y2VK727xiQBBGo+Eaxg9dmloO7Aelnh/kLVo6QzYfNIUx0MTV6nk1KdT7MFt/CoNrFWmNnghVS3Ez+aSrza+npEd1THQdoDcK1/tJOQm6CddwTByXKjK8NxVdNUWdgWKefTpGmUdaJiAtOhHoeRgssAYM6xHDETQnMHKTmT/UOY0PPyjPfxJWuomIlIISiToklnUfeJO/5QD/Vzh/M49oqYlgkuoHjsr9QF/PnA48ig9jH7KjFUVUyUcq0kjr9DB/Acs5YbmNvsXi5jPD0+nLFKFyzYLUfm4glwxhwQSoAAM7DTN9Y9BzTjaJHjaeyfH1slKAOQAi/hdkI6AQFxhQXMy38Is1rnS0HqZLEdP2ERZX6DYqg8GID3Bsex1+DwsSaQyyUh3BIJ5gGGWUbD7+9YW8QmEzpjEN7RWptYtp3EKxt0blSoI8NkZp4bZz8YLVxy0SBuZg/6ZcL2Bryqn3/ACK+ItDJjagmVKSR+dZDch4YewYfqxOr6EDxC3T6iBfsAdhrtbzhknJcENCrUVyZain3lcthDMb5EOZNO4i3SqHtEve/xjYaL3U9h8ozKsnInzEzUyxLKQcxSzKO320abQyvAg80j5QjzHaT+no4FQXkmA1dT56kAbhIP+v9ngzKFoF4R/ErD/L4m7FQHx+cRY7HSO8axVcioKil5LBJbUEDX1eL1POlzEhaFOOY+9Yr1s7Mo94HLwrVclRlLO6bpJ/mQbQUnG6YVMYUqAGrxXW8Lv8A/Srp1+zqpbDaai6T5O/kIY6OoRNRmQpKhzBf15Qcovjo690VKpLiFjEUaiGuuGW/35wv1aHJJ1jcUWheQQ8Uky/E6E7uwb1Ig3w+r+ELadX6vADHKlMxZloOZlbbn6gdLw14BQZJIB1JfvF0tQ2TvaDtDPs0MlLdYHOUp/haF6gpjmA5wbopjzlkfoUB/lH7xHJ0hmJGeca4EZM7OkeBd0kbHdPlr5xY4UxwSxlW5SemhJ16w310hM+WpCxZXqCNCDCwvBPYoIa46/GHLKpRpmTg1K0NvsgRmSXBu40j1CYW8FqVuyVlO97jzTsIozvxGEpSkTZbKScpANwXb6P5iFrHyfqanqxurJCJiTLWAUqsQR8e45wuCQKdCkHYk+Wx9LwLp/xFVPLSZYG2Y311YdIr45XKEtV3UbAnmdz5PDY45R0zJv4eYVN9qp8ouqxHIX8XlDVIkubQt8M4aUIzkvsCzf1fG22hhsoRAeRKnSCgrLEksq/5bnsL/SEqXiSFHcklzbc6/GGXiTEBJpJ8zfKUJ6qXZvQmMQXWKexIBOxhuHHyjfQORXo1zA5jzFAG6sqfVQ+gg/xnWplpkglmQVNv4ln/AOsK3AUhinU3e55DtFv8QZiP8YEXBRKQn1BV/wB0a1toWnWNspyeIUKJF/OBSsK9osqBYE94kkKTvz1ZzfkBFv8Ax6JZIBsDc7Ozt6M/J4PH6O0TyxTyIHYxRJp5ns0p8KvGhVrvy6j9o0qhR/Clg/pT8oTcDWmslISs+KUsKfnzSSRd9SByEPUvtEeafyXf09GDTR5PnZUFoGcOVeSXVzyxCEsO4BLepAizjPhQTA+skqGETcnvTTtawUHbqyYzHR0r5UWMPr0VEkTJRzD5HkeTRZppxBvGLYRj86jneFRAJZQN0nqQd/lGl4dxnKmEIWMizsxIPYiMz+M47RqkG8WpZc6WULAY77g7ERn0uVNp5hShakKSW8Jb1Gh84ca7G5CEhSpgbkAST0AaF6fiqalYWlDNbqRs/aNw8kt9C8rPv+K1iheYVBt0iFHFMXnzF+zzqLt4XsXD6ekaFTS0tcjpeKFNw2gkksQS+l378raRTjmltgNC/wAMcPqzZy426dh1+UPdDJvppEQkbAC3L9jBCkQwd7bwOWTmzFskqKlNPLXOUHADAbueUWOHKoTFBaS4VLW3mIzf8RcfUtYkh0oQfLRwoEKF9mIZoOfg7WKUVoJcJSSA1gVvu73IeOli9VIbF1oapM8CJ6qkRNSxHY7jtApdmIu4F4t09SwiFSaYxgyThhkTCTdOx/d4TuNsJT7f2zFle9fRXNuR6codMQr81toAYlcFy43B+kWYnuyeclXFAbAaJCXWG/uf9jBSVh6pqhcga+R+B7RxhtGMoSGA3bnt3tvDHTUuUMnTlB5cvEGCPUU2VIADAMLaWi7JLBt47CHT1gFjdaR/Cl+8bKI5j8g6trEyX5Nj7oVPxB4iE2YmRLLol3tus6nyDAecBcL4ZMxQM55cvU6OQxNuV2uecP8Aw5wJLQRMmpzLN2LH1HazCLPFtMTJUsMAkBKQAAGLuGHNu8WrKorjE2MLds44Nky0JCknw/lcXbyhb/EytmioM5CQZdhmPNgA2+nneDfCJJkoJ1+XSAn4nSFZZHu5QC/PMVG/JmaF453mcWLj076BcqrJZW4Djy107wxUVIlFCZqhdSsofqTmNxrp6QmYXNKyEjcffzjSMcpwimky9nDv/M2vlDMlxaNXRxwrhHsqUKPvqZfZI2ENlKvMAebQEw6bYS1cg3aCuFqYKR+k27HSPLyNzk2xkVRU4gm+EB/u0TYxM9nT06LXBPoBt/mMB8XrkzakSUlyn3iNHJFoI8XzR7aWj9EscvzFTfIekOjBxQLe2IHGHCgcTpaTlOrflJ02gbwnVvOlBb5gsC5259to1CRSCYgpULKDH+3XlCFiWAKk1MrL7wmBiPzIJuW8vUGK4ZOUHFnKP0KcR0OdWUHe5Ogb8330jjAKPKFg3KVNy0JD9ou8UKYzCEkkCWbC3vhwe7D0iCRmQQokJYnMo7jdx3MKhKoUc4OWwrIpySx0glTUzQPw/EgtgE3PIj6xzXY6pEtS0IzEAlioDSx7Gzt0gabYtRClRlQCtZZIhPxHi8TJqZKHCXBYctifMi294A8S8RTJyASdSQGswI+YbWF/BpzVEtjZwOepDfOLIYaVs4PcfpaqUdylJ9Uw4/gvRkKXMIAC0sOfh13/AJgPWF3j2mVMqJCEgkrSgAcz4hq3KNO4Sw1NMlMpLfw5Kn7u5VzuoE/DaMlP1jEKC3Zm9HxsJcxaReS7JQTcD+VXcadYYEY0iaPAW/lNjGRzlsfS3eNAweSmdRpIYLS4s9ijTtZozLiiqYLbDM2daAtVUuoDmRaBdNxPNOZC0hWXyVYtfY9TFzB6kTJ4LEBLqL8hvAxxuOxUg6PAU5g17E6Hzg3KrUJDqUkDmVAD1eEfifESkbW8tdYHYFgc2pVvc2dNrcwbMRbvAywKauQzG2h8m8TJWvJJdRP5wLf5R+bblr0gthuEBHiWxmHU7Dt+8V8KwVFMkJF1N7x1PTtygxLXEs5qKqI+Kt7PCCL2iCskhQCCHSSCR8u0X1aXsB8hFFSiST99I6L0H0KtBTiRXKkOchAUnoCberRV/FRv4Sf5AR0IUb8tvjBXEB/4hIP/ALYH/Ur7EUvxWkFUyUgWHsw52Azrf5D0ivHFc1IQ3SkJnBtB7SoHJ29dvnGi8bApCSPym3kzWgFwLRvOSwsnXfTQnlrDFx2R7INq/PpGZp3kRsF6MziVxpPQoGxIL6Dzbe8O3B2Orq3VMsrOkHLYFIbntr6RlM1MPf4aVBYsDZQu+pJVtDs2OKjaQqM2+wxglNnxOaptJhH+ks1oucS1GasWQbAgDskAfvF/DJBRMmTUtdalHmHO4+9IB1NcmbMX+pJ06HftErd9BzDuHTg0d11IiaUFWqFBQP7wMpZ+URNKnEmEpNBKSBPEC5iJ5KXIWpKgBu2xERYlJ9pSTEfmUCoD8zpBV/b/ACw1S6YKKVbjQ7wv4rQqkTRMGYoIS/LMl3A5alhvmMOxraHuXroT+A6hS6tDqJDXuW07Ny9YNpzIqJpDF1rs38xt6W8474ZwGXLn+1So3KrA2YnwsnqG7R7iiimoWf1Ekeu8HOnkfH+E/JqAlcTpyLEsaB27HSKGFf8AnIs9/rDXxTh4mS0qHvJJ/wBJ/bbzhVoUkTkWu7Mz3NhZ9zFuN8oAJpmxysJSqqlz1M0qUADoyi+Y9gj/AORifhzEvbSsRqfy+yWE9EIlTMttizluaoCcTYqtMhMlDhU4hPZI94P1sH6wQwYCmwauXqyFDlcgJ/7/AImI4xt7GQfRiQnJfVu8PXBtcEylJezu2o0jOVkkk7m8OfB2BVMweGUcv6jYMe+sW5a47My49aCFPhPtqpRRYAEu2pJs/eLmFJyJUpi6tBufL0IhlwnhSbLBD3UXf006W8ouUXA6EMJi3A1A3778oleRdWB+NtbFbD+HV1SwSl0g82AIa5Y35N0jQ8OwxMpDDXcm57X0ETICEJCUgBI5Wj72vKIsud9D4wpFOfIIPSJqZO8TrLhmhax/iIIeVLV47BSgPddvCOvXvAxh+QO6DlTVZyUJ0BYkaEjYecc6axUwxGRCUcgH3vqfiYIrlhnMFpOgeVi5iY/56T/T/wB5/cRQ/FCqachv/TSPPMs6HuPWJsarAKuS2yT6Z39IFVtGquqxyFiW0EWQdUxPbaGDgKkyyvaF2YM+vi1OvaKfHVaGCb6/PnDWij9jLSgba92jLeMcTzzVJBsix79ObQiH/plsZL0hQqTEkw6/h8CJMwh3UsN3TcNbmYSlzLPfXfS0aVwVS5JSSWsM2zc3s++URdnfqSRvoZsDWDPm5gDmZOupS726kmMZxXEFyKyax8SFlLgkOxLAuI0eiqymbmuGUVf6iHbyhL/Eagy1ZmnSZfd9BcmEYGrplPa2NWDV3tZYWQxID+eh/tBOSpjABU9NLRUdQB7wyLD6i9+4hgoamXNAUggvcQvJFiqC1PNtHvtAvMg6EfHY9xEISwipXYmmTLKwxV7o5OesISaGWCUqEudkJH8NrhgXPO/w6axY4gkAzM6fzD5b+bv5wGp5aicxuVEOX/flE/EdXlMpSbFIURfUhg3LYQ6/ZBNJxpEcySSGMCKPCUJqUTFe6kuP6gLd73gxQ4gmeh02LXTuH+kfKo3hqfHREm4kuMTEkSph0SFEebfG0SY3VLRgC2Fp0wOb3ClhTN2TEv8Aw32kkAh8l/LMBv3fzg1xRQJ/4ZSySLFZJG5CUn6mOi1ZRjlqzNfw6wWRNJmTMylpNkkDI3PqY1NMwJAawHKMlwevFHPWUArlOAR62Ya9O0aLQ4lLnJCkL8lWPoW+EJ8tSu/g5u9h5Ff6x3Mr3F9YFTFhIdSgAN3ECqvHCbIBLlgfqOkRRhKTsLpB9WIpGpi1KrEM5LDrCjTUs1d1+AX0uroYK01IlPM9y/wih4orsB5DzHMamrSU04IcHxlwSzhkvo53PN4XcL4fmiYCu6QpwdGboXOwP+bnDeaZwYgpJZSu/X5QUcqjpHXy7LUlUVMSxHYHSOKqewYQu4nUEAk6CBhC2LnJroqrmqm1YyvYZdDz5CNEwXCUU6A4dW/c6wq8F0SUp9qoutTkaaElrCGWZPIBcsBcklgBuSYLPk4+sRuOH044ixgSpUyYSwSPibAesYdOqSZhUWJJvbW99+cM3F/FiJ6xKQshCCQf5lc+2w7QsolSyR4xt933ivxcX442/oOaVuiebSFCyhSfE4ts3WNVwCnyUws2Zgw9Tr/l9IS8ZnIVUoQEusgB1MzHcsXflaHhU4SzIl7EFXqco/8AjHZ25RQjF/WD58hKZqkvsk+r6wL43w8TZMtX5gcoJ8I0e55dINVze3NnLJYDmHjjFJZVSrs7ebv5XiaGpRaHuS6FbFphXh1LINlJWt3B2G/raDmDhKZV0ggDQgctusC8Kle1lsohklgq7kBufaLWN1gkysiR4ja3bp84fKm+BO3JPQBw2fUVNUqWmasICgMrnRy+nKCPFOJpM5MhABRJN2JDrGujm3xi3hcsUVEuoJHtZnhl2bW5V1uH/wAqYTMJqPaqN7v9kjWD4ptv+FCXRoGEpdhswJgVxupkn+VLP3/sYPYaltIFcTYaqcv2IZ5jZT1Cbv6H0ibG1+S2CumxCwSfMM1KUEhRID/PyhzxDE5lOtKFhKypOYFOraB+5iDB8IEmcAEjOLEn9UWEzwqdMJYsWcagARVOSb0BKpdjPglYFocAgrDEbguOXJoMcUSFT5cuRLmBBShjzLm4B2sBCrhdRlWNkvdh8zBnFJ6UzpRBsSM21gLaRO5VKg8fQqjh2VLOVSDmH6idoI0+FSwAyRbbb4w0VCBUIAmpKFaOQHBG4bWAsyhXKVlVcbK2P9+kZKbBlFx6OqTC0C+UP2EWFJCdh5R3TmI6hV4VyZ1No4XPizTFzFdMp4u00poCTZkYsvykWiHLckeUfKqALfKO5ZDvAdD1o4XSAm4hH48r0SmlpZwxUOb6JHbfeNCXMAGYlgLnsLk+kYTxdWqnVCyzXJGxv/Zor8WPJ8jZIYuEK5eYZVMCemhO4b5wZ/FqYuXJQhKjlWgKUHa79L7doVeB1MsBxrp57wzfjQA1Oomxlt6K/vFUor8qAxvjaMiUYuYPIzzkJ6iI86dg8MnDWHKKgstbQPd+2sUydILJk4oOYBJK6vMjxJdyu4BIue50tpBniPEAivlJewypZv0i/wA4vcPS3mJHL0a2npCZxVXvXBYNs9+xU3yiVe83ZLB3EcKyseaSNLB/XaCZlhclYYF09RseV4WwtyANWBHPUP8AMwxYWoacxEs1TQxS9hXoa9MvMC1spGvMfqvv8YI0vD3+KX7UsCFeF3LDTmL+UB8Vp2qEJY3YXcXza/CHThpWbOmwY2bk/wBXENyevsvoUXcqYi/iViQUv2CbIQAB3Av57dhCjw4pprcx9QYd/wAQcAUVqmZfEzvoCBqCekZ3hs8iclXX7+EVQqUNDF9NkwhWVRfSCdRSJK6aY+VlqSTzCgW+PzgHg+ISlSyuYvKEAZtnLsG5uflEn/H0zqXOg+7OCw17Asb9A3+qPPUGm2DDSKfFdWKaasJQbjMGGyv7v6xnBxOYmb7QKIJ1+941PjBV0THsUG/Qi/k/zjIa5V7c4swbWzZbloceH+JjNXkUzvYszljDbSpCiVG72foOUZlwzOKZyAd1C3kdY1Chllh96mBzJJk81xehip5mZN/eTY/Q+cT+zChlNxA+qqRKTLmn3X9mvsfdPd3HpBVKbONNvOIZxa6KFtA+fh5QHTp0/aFjHeIkyC2j2vd7h/38odkTWgTjXCsupBLAKIOzgv028oLHKN+wQko46/SpCjayg2vUEB4M4fxAuaxBAS12DXIfnyEJeO8FTadfulvUc/Cd+0NOGBaJIWuVkDZiCQwSwYnkwaK544fAb1Qao6hz++sGpABhQl8SU6PEVHfY8vvltAnGPxKJSUSBle2cnxaD3QLDu9ollglN0ZC12FvxE4sEtBppRur3yDoP0Pz5/SM5wUj2zqDuC73F9c3QxzSUs6qmBCAVrV8zu+3U7w247w7Ko0S0hbzrZv07vrr/AGi6MY4kors17OMHw5MmYSgugnQ6g/pJ3HlDP+I2GrnU8hKGAyqBY7OC5G2hhVl1f8UAoAe4Uwux3IJcmHvG6X22Gkg5VBJc35E3bo8BJ7TMjptMx2gw9mfvaGLCJYz8yAW89YComeJjtb6QXwpY9skWYkRTLojm5OWx+wfwJmrt4UG+l8rBz5j1jL8eUTOF/P7OmsahNUU0s1X6ilI9S/wTGW4oi5Ol4RgW2zYuqQ2Goy+zL2ZiejCD9FMykGFKiOelD3IBGr6dRBfCa8qloVvoe4t/eFZIhvR1xPTlCxNCXa7vbs3cP5xY4DxbNOOb83z0P09IMqlCbKKCWcWLO3I+UImFVhp54QssUqL23cuT5wK940M+WjTOJcOE2SpJ1/bv0jCMWw8y6gpA1LgANZztvH6EKwuWFDQj6Qqz8PRJXnAeZpnIc7sxNgzwPi5ONxYeSfBcjOsTwyctCCJa9L225MbwU4fJEpUs/mSTfn7p+ST5Q6qlZSBZykgXd3H/ANW7wnV8oSapGVTpUyVdCoHQ83aK75KiRZb0NSUifQpe5QGN7szasdvnGSY9RmXOIu23eNV4WqPFMlFsqnYdSdfjCtxng7pKrOkt16b/AG0LxS4yorixPwqa06WTsofONiolME9h8oxijssdD8o2OkWMqT0Hy6xvk9IDL2Hp8n2lPMQDcpcf1JuPl8YHcKY4Fp9io+NPuk/mT+45QYwtWh7RnmPU5k1Kgksy3Fm3cEHz1ETwXJcQk9GkTIkp1mFrCOJ3SBPfT3wLHbxNoeZ07QwSJiTdKgodC/yiaUGmGmn0WcQlpUhlAKHI3FvrC7ieEpnJ9mVKCDqA1+/7QcqJriKkuWDBOTiY0/gEk8HU+XxJKmA1PINcBnPWKfEPBtKqlmrlygmaE+EuWAcObdIb5bAF4C4lUJXmkpL5rLI/Knk/M2t3hmPJNvsF+vYO4WoEUsj2jPMULFtE/bmBFKDU1apqg6ZegItmOlugc+cHMRWBLIHL/aKOByAiSOanUe5/tDrtOX0S5lyuokz0FBAB1SQPdVt3c6xQwPFVqkrlKVsQR1H2fWCKJt4HyMLCJy1u+clktYAwSqtip5klsTJGBT5s1WRNgTmUfClx1OvlDNhfCAQUqWskhiyLDs5ufUQfQtiUbbD9oklaPBPLeiWWZz6Ja0NTJT+pz8AH+JjMsWlsVB3bfrD7xhXKQiUhJA8Lk8syiWHVoz+tIDk3f72g/H/Wyqf7pFvh6cTJUk7H5iPOHsVCJypKvClVweSvPnFbh+ZaanoDtzgFiimmnvDHG20URjbaNeo61rffaFnj+hCKlE4e7NSCQOe/nvE3DVcuahIKSpkglXd9epijxdiKpmVH5Zbs+rnWJsUHGYCnx0x74Lxj2kn2ZLkep77RexiRmGbt284zDgnGDLngZtWF9NdSSduXJ42D2eZAI32hGVPFOyjipRpi3IQTnJGrgDzFz1sPSE/i9QDMGUlz2bS/eHqtGQWG+g6n6Qg8VTT4wQyrudg23y9Ysxu9o87hxmkEKOtyTkTA4Csp8iP7wdx2nStyNFix67fH5wkYdVZpMouHCSkE7EWG/wB7Q7UwzyEq1ax1+FuYhOVcWmWXRk9ZSZJjMdf9x5RqeEL/AIMs80jvpCVxZRpTNzOfEczWa9j117w0YHWgiUjmgn000HKGZfaCo6TtDVQ1OkB+NaM50zUuyh11TrF6Qpi0EKmkE2UUHXVO7KGmsTRls6O0LeGTQU+UDOJ6lcgJmS/Dcg5SzkaaW0eLUteQkHmzffp5QP4qnAyADe7j0H7wzHH2Bi2nR7wzxRWVEzIFgt4jnb3XDtzN4dFpnAaofsqMs4YrhJnJmHTT1I6Rrc2pQpIUC4UHBjvIjT6GRnoCV4nK96aEjfI/zIiCQUoskMPiTzJ3MS1pJLxRWtg8BFEksjm6IMYrPCQN4uyZuVAHQfKAAV7aeEguBcts3PaGSnphqdhbvs/eGSXFJAzuKJZcmzn03j1SW/fvEzaP/v36xFPIURycfUkfCAsjn7H0vm56RMnSOI7S2sZ9DhHQsccVoEzKXOg6WGjfWE+omgiHHjjDQ/tAzs5tqd4RlrGwi7FXFUehOHtZZwKYy1jmkxEjCVVFSJaNVankBqo9o9wVJM4JSCSqwAvGhYHhIpg5b2i2Clcg9kjsb9xGTyKAcp8HZcoaFEiWlEuwSwc7nr3gRxLhhKCsBwNQ3e4MMU99Q5d/IiIlpSUKSbuNTz6DaJ4yd2yKTuVmUyVGXMB0635625fGNs4OxkVEgXuLen+zxlfE+DGWoLAZK7j77vEvA3ERpqhKSTlVYubBtPq/OGZ4fkhaLsU7Vmr4rT6kcj1+e0Y/xRWklYJD7kRtdUsLSCDreMu464eKsypYbcj5kdYm8WdPixmTGtSYqYXP/wCXbdKvneNL4Rme0plXBa9rB3+MZVhVsyebRsXA8l5Js1/PXkYo8l1E6vYR+OwwSb7g8vO31gXQ4qUTZJF8oSfo3xhs/EegyodgXIF/3hd4bwklXtC7IFn/AFbekbjaeJMB1FbHxK7gjTbtBijqHEJ+DY0FqVLJGZyU9RuO/wB7QfkT2iSUWmLTp2U+MKBTe2QHGix1/V+8IU+tmTXSoMAdB0b4Rq8iocEG4PxgHinCaVOuWGJ1H7cofiyJdhStrRnKpTdxoYK4VxOuQMp8Q/SbDu8fYlh6kKKVAiBhkvFeprZMn/RmXxcg3yqc9jp/vAjGMRmzEBgUJUWCQXP9RP0jikokjaDtHTBRSTfK7d31hLjGG0dGceVEvC+CGWl1MFKuwsyRt3MMajZm0+EV6VWqtYsqbyMSzm27FZJcmeA9I4WGIs939Y9Sob6R8sGzOLxyE/D1SS3WI5E1947JsHv1iKmygmNXZu1Qu8fV5RMKdg7a2cb99oRKdZmKCUh1KsANST0hy/ECZnmpUlmKRtckWtHXBuDBINQR4jZFtBuoD4A/1RTGfDFyZ6jmqsIcMcPJp0lRYzSLkH3X0Sk/M7wcLWa3Max4iyc1mKjf02jifPDliALfDXtEbbk7ZHJ3tk6km/PQjb76xHTkkKJbVj05G3yiM1KTZwQ+imJtqxF2j6XO8ShonXoHGrtducN+ANPso4vJExHs1aAv259mMZ7iNMULNtNDGgzaxNzdegsCxbkR6eUBMYpjMBaWoHYunX10h+OTWmHjbTGH8P8AiETJQlLPiQlkqOpTYX53+fSCPElP4Vc2jNKDD6mUsKCFM40UNdtD8IdqfiIzpeWaCmYA1wQDYad/hCcmKpcols53ERa6RlnAgany+ka1wkyKZN9d3f0vGV8RHxOOY06RoGFVgVSS1A6DTfzjvKXKCRuN6tlD8Q61OVKdXPo28cU1OJVG4Hi15eI9D3ECsUX7aelB0JYb9dGvaGLFQP8ACqSxt6vb9oGC4xjEG1JmYJqSKlOUlwoXe+8aLhOLe1sfeGo59R92jMsLSV1Cebk+jw0gqQQtFjry8urxXlgpaAzzUGojwioYwVp57jWE+ixYTByVun9n1EF6OsazxBOLR0JUFsTwyXOSUTBroRqOv7xmeKYUqnmqQrQXB5voY0ebXggQucY1SFy0gh1k+HyN36Qzx5u6Oy01oXaYWgpTTmA+94HyZWnIRZ/xASE5lAO+vlFU1aPOj+4y4YXl7XfXvtFmaLa+cU8KWFS0FISRcv56Ptp8YtVCwR0MQy7Nf+nKQH1EdVFg5sBf6RFLpy1z2jtYdJBPrBdClezyTMBFtORjtKLlzbt9Yjp0s3n8Y6qF5Uknb67ecdWw4u1s/9k="/>
          <p:cNvSpPr>
            <a:spLocks noChangeAspect="1" noChangeArrowheads="1"/>
          </p:cNvSpPr>
          <p:nvPr/>
        </p:nvSpPr>
        <p:spPr bwMode="auto">
          <a:xfrm>
            <a:off x="63500" y="-1020763"/>
            <a:ext cx="2133600" cy="2133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2696" y="4281859"/>
            <a:ext cx="213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9013" y="2862263"/>
            <a:ext cx="208597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9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096" y="188640"/>
            <a:ext cx="3600401" cy="2016224"/>
          </a:xfrm>
          <a:solidFill>
            <a:schemeClr val="bg1">
              <a:lumMod val="85000"/>
            </a:schemeClr>
          </a:solidFill>
        </p:spPr>
        <p:txBody>
          <a:bodyPr>
            <a:normAutofit fontScale="90000"/>
          </a:bodyPr>
          <a:lstStyle/>
          <a:p>
            <a:r>
              <a:rPr lang="en-GB" dirty="0" smtClean="0"/>
              <a:t>Supply chain logistics: risks and resilience</a:t>
            </a:r>
            <a:endParaRPr lang="en-GB" dirty="0"/>
          </a:p>
        </p:txBody>
      </p:sp>
      <p:pic>
        <p:nvPicPr>
          <p:cNvPr id="1026" name="Picture 2" descr="http://1.bp.blogspot.com/-5FW56NS4LAM/ToEfil8JCWI/AAAAAAAAMMo/ofNmSzU7jXw/s1600/Picture+1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88945"/>
            <a:ext cx="8786614" cy="416905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5188580" y="3805453"/>
            <a:ext cx="360040"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410552" y="4572984"/>
            <a:ext cx="360040"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5223190" y="4133840"/>
            <a:ext cx="379762" cy="271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711708" y="4206264"/>
            <a:ext cx="360040"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948264" y="4831739"/>
            <a:ext cx="360040"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279886" y="3661437"/>
            <a:ext cx="360040"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639926" y="3429000"/>
            <a:ext cx="360040"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273388" y="5445224"/>
            <a:ext cx="360040"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452320" y="3992728"/>
            <a:ext cx="504056" cy="580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07904" cy="246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Oval 14"/>
          <p:cNvSpPr/>
          <p:nvPr/>
        </p:nvSpPr>
        <p:spPr>
          <a:xfrm>
            <a:off x="2051720" y="4079192"/>
            <a:ext cx="379762" cy="271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690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0"/>
            <a:ext cx="9129082"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Evan Fraser Guelph</a:t>
            </a:r>
            <a:endParaRPr lang="en-GB" dirty="0"/>
          </a:p>
        </p:txBody>
      </p:sp>
      <p:sp>
        <p:nvSpPr>
          <p:cNvPr id="2" name="Rectangle 1"/>
          <p:cNvSpPr/>
          <p:nvPr/>
        </p:nvSpPr>
        <p:spPr>
          <a:xfrm>
            <a:off x="4590590" y="0"/>
            <a:ext cx="455340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grpSp>
        <p:nvGrpSpPr>
          <p:cNvPr id="3" name="Group 31"/>
          <p:cNvGrpSpPr/>
          <p:nvPr/>
        </p:nvGrpSpPr>
        <p:grpSpPr>
          <a:xfrm>
            <a:off x="2647165" y="1415736"/>
            <a:ext cx="1866972" cy="3977976"/>
            <a:chOff x="2647165" y="1415736"/>
            <a:chExt cx="1866972" cy="3977976"/>
          </a:xfrm>
        </p:grpSpPr>
        <p:pic>
          <p:nvPicPr>
            <p:cNvPr id="13"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7165" y="1611267"/>
              <a:ext cx="1866972" cy="3782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118621" y="1415736"/>
              <a:ext cx="1221809" cy="400110"/>
            </a:xfrm>
            <a:prstGeom prst="rect">
              <a:avLst/>
            </a:prstGeom>
            <a:noFill/>
          </p:spPr>
          <p:txBody>
            <a:bodyPr wrap="none" rtlCol="0">
              <a:spAutoFit/>
            </a:bodyPr>
            <a:lstStyle/>
            <a:p>
              <a:pPr algn="ctr"/>
              <a:r>
                <a:rPr lang="en-US" sz="1000" b="1" dirty="0" smtClean="0"/>
                <a:t>Fruits &amp; Vegetables</a:t>
              </a:r>
            </a:p>
            <a:p>
              <a:pPr algn="ctr"/>
              <a:r>
                <a:rPr lang="en-US" sz="1000" b="1" dirty="0" smtClean="0"/>
                <a:t>49%</a:t>
              </a:r>
              <a:endParaRPr lang="en-US" sz="1000" b="1" dirty="0"/>
            </a:p>
          </p:txBody>
        </p:sp>
      </p:grpSp>
      <p:grpSp>
        <p:nvGrpSpPr>
          <p:cNvPr id="4" name="Group 35"/>
          <p:cNvGrpSpPr/>
          <p:nvPr/>
        </p:nvGrpSpPr>
        <p:grpSpPr>
          <a:xfrm>
            <a:off x="408242" y="3490869"/>
            <a:ext cx="2413140" cy="1904796"/>
            <a:chOff x="408242" y="3490869"/>
            <a:chExt cx="2413140" cy="1904796"/>
          </a:xfrm>
        </p:grpSpPr>
        <p:pic>
          <p:nvPicPr>
            <p:cNvPr id="14"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324" y="3490869"/>
              <a:ext cx="1895058" cy="19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408242" y="4718710"/>
              <a:ext cx="829073" cy="553998"/>
            </a:xfrm>
            <a:prstGeom prst="rect">
              <a:avLst/>
            </a:prstGeom>
            <a:noFill/>
          </p:spPr>
          <p:txBody>
            <a:bodyPr wrap="none" rtlCol="0">
              <a:spAutoFit/>
            </a:bodyPr>
            <a:lstStyle/>
            <a:p>
              <a:pPr algn="ctr"/>
              <a:r>
                <a:rPr lang="en-US" sz="1000" b="1" dirty="0" smtClean="0"/>
                <a:t>Cereals and </a:t>
              </a:r>
            </a:p>
            <a:p>
              <a:pPr algn="ctr"/>
              <a:r>
                <a:rPr lang="en-US" sz="1000" b="1" dirty="0" smtClean="0"/>
                <a:t>Starches</a:t>
              </a:r>
            </a:p>
            <a:p>
              <a:pPr algn="ctr"/>
              <a:r>
                <a:rPr lang="en-US" sz="1000" b="1" dirty="0" smtClean="0"/>
                <a:t>20%</a:t>
              </a:r>
              <a:endParaRPr lang="en-US" sz="1000" b="1" dirty="0"/>
            </a:p>
          </p:txBody>
        </p:sp>
      </p:grpSp>
      <p:grpSp>
        <p:nvGrpSpPr>
          <p:cNvPr id="5" name="Group 32"/>
          <p:cNvGrpSpPr/>
          <p:nvPr/>
        </p:nvGrpSpPr>
        <p:grpSpPr>
          <a:xfrm>
            <a:off x="1224427" y="1300665"/>
            <a:ext cx="1441340" cy="2219922"/>
            <a:chOff x="1224427" y="1300665"/>
            <a:chExt cx="1441340" cy="2219922"/>
          </a:xfrm>
        </p:grpSpPr>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9539" y="1615791"/>
              <a:ext cx="866228" cy="19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224427" y="1300665"/>
              <a:ext cx="1305165" cy="400110"/>
            </a:xfrm>
            <a:prstGeom prst="rect">
              <a:avLst/>
            </a:prstGeom>
            <a:noFill/>
          </p:spPr>
          <p:txBody>
            <a:bodyPr wrap="none" rtlCol="0">
              <a:spAutoFit/>
            </a:bodyPr>
            <a:lstStyle/>
            <a:p>
              <a:pPr algn="ctr"/>
              <a:r>
                <a:rPr lang="en-US" sz="1000" b="1" dirty="0" smtClean="0"/>
                <a:t>Milk &amp; Milk Products</a:t>
              </a:r>
            </a:p>
            <a:p>
              <a:pPr algn="ctr"/>
              <a:r>
                <a:rPr lang="en-US" sz="1000" b="1" dirty="0" smtClean="0"/>
                <a:t>8%</a:t>
              </a:r>
              <a:endParaRPr lang="en-US" sz="1000" b="1" dirty="0"/>
            </a:p>
          </p:txBody>
        </p:sp>
      </p:grpSp>
      <p:grpSp>
        <p:nvGrpSpPr>
          <p:cNvPr id="6" name="Group 33"/>
          <p:cNvGrpSpPr/>
          <p:nvPr/>
        </p:nvGrpSpPr>
        <p:grpSpPr>
          <a:xfrm>
            <a:off x="22441" y="1826227"/>
            <a:ext cx="2641108" cy="2051086"/>
            <a:chOff x="22441" y="1826227"/>
            <a:chExt cx="2641108" cy="2051086"/>
          </a:xfrm>
        </p:grpSpPr>
        <p:pic>
          <p:nvPicPr>
            <p:cNvPr id="1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577" y="1826227"/>
              <a:ext cx="1866972" cy="205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2441" y="1931205"/>
              <a:ext cx="1452642" cy="400110"/>
            </a:xfrm>
            <a:prstGeom prst="rect">
              <a:avLst/>
            </a:prstGeom>
            <a:noFill/>
          </p:spPr>
          <p:txBody>
            <a:bodyPr wrap="none" rtlCol="0">
              <a:spAutoFit/>
            </a:bodyPr>
            <a:lstStyle/>
            <a:p>
              <a:pPr algn="ctr"/>
              <a:r>
                <a:rPr lang="en-US" sz="1000" b="1" dirty="0" smtClean="0"/>
                <a:t>Meat, fish, eggs, beans</a:t>
              </a:r>
            </a:p>
            <a:p>
              <a:pPr algn="ctr"/>
              <a:r>
                <a:rPr lang="en-US" sz="1000" b="1" dirty="0" smtClean="0"/>
                <a:t>20%</a:t>
              </a:r>
              <a:endParaRPr lang="en-US" sz="1000" b="1" dirty="0"/>
            </a:p>
          </p:txBody>
        </p:sp>
      </p:grpSp>
      <p:grpSp>
        <p:nvGrpSpPr>
          <p:cNvPr id="7" name="Group 34"/>
          <p:cNvGrpSpPr/>
          <p:nvPr/>
        </p:nvGrpSpPr>
        <p:grpSpPr>
          <a:xfrm>
            <a:off x="70647" y="3493440"/>
            <a:ext cx="2596999" cy="844867"/>
            <a:chOff x="70647" y="3493440"/>
            <a:chExt cx="2596999" cy="844867"/>
          </a:xfrm>
        </p:grpSpPr>
        <p:pic>
          <p:nvPicPr>
            <p:cNvPr id="15"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195" y="3493440"/>
              <a:ext cx="1834451" cy="69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70647" y="3938197"/>
              <a:ext cx="752129" cy="400110"/>
            </a:xfrm>
            <a:prstGeom prst="rect">
              <a:avLst/>
            </a:prstGeom>
            <a:noFill/>
          </p:spPr>
          <p:txBody>
            <a:bodyPr wrap="none" rtlCol="0">
              <a:spAutoFit/>
            </a:bodyPr>
            <a:lstStyle/>
            <a:p>
              <a:pPr algn="ctr"/>
              <a:r>
                <a:rPr lang="en-US" sz="1000" b="1" dirty="0" smtClean="0"/>
                <a:t>Oils &amp; Fats</a:t>
              </a:r>
            </a:p>
            <a:p>
              <a:pPr algn="ctr"/>
              <a:r>
                <a:rPr lang="en-US" sz="1000" b="1" dirty="0" smtClean="0"/>
                <a:t>3%</a:t>
              </a:r>
              <a:endParaRPr lang="en-US" sz="1000" b="1" dirty="0"/>
            </a:p>
          </p:txBody>
        </p:sp>
      </p:grpSp>
      <p:grpSp>
        <p:nvGrpSpPr>
          <p:cNvPr id="8" name="Group 26"/>
          <p:cNvGrpSpPr/>
          <p:nvPr/>
        </p:nvGrpSpPr>
        <p:grpSpPr>
          <a:xfrm>
            <a:off x="467105" y="5502528"/>
            <a:ext cx="939800" cy="1057267"/>
            <a:chOff x="467105" y="5502528"/>
            <a:chExt cx="939800" cy="1057267"/>
          </a:xfrm>
        </p:grpSpPr>
        <p:pic>
          <p:nvPicPr>
            <p:cNvPr id="28" name="Picture 55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105" y="5566020"/>
              <a:ext cx="93980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945754" y="5502528"/>
              <a:ext cx="452368" cy="246221"/>
            </a:xfrm>
            <a:prstGeom prst="rect">
              <a:avLst/>
            </a:prstGeom>
            <a:noFill/>
          </p:spPr>
          <p:txBody>
            <a:bodyPr wrap="none" rtlCol="0">
              <a:spAutoFit/>
            </a:bodyPr>
            <a:lstStyle/>
            <a:p>
              <a:pPr algn="ctr"/>
              <a:r>
                <a:rPr lang="en-US" sz="1000" b="1" dirty="0" smtClean="0"/>
                <a:t>Limit</a:t>
              </a:r>
              <a:endParaRPr lang="en-US" sz="1000" b="1" dirty="0"/>
            </a:p>
          </p:txBody>
        </p:sp>
      </p:grpSp>
      <p:sp>
        <p:nvSpPr>
          <p:cNvPr id="30" name="TextBox 29"/>
          <p:cNvSpPr txBox="1"/>
          <p:nvPr/>
        </p:nvSpPr>
        <p:spPr>
          <a:xfrm>
            <a:off x="610569" y="191869"/>
            <a:ext cx="3885231" cy="646331"/>
          </a:xfrm>
          <a:prstGeom prst="rect">
            <a:avLst/>
          </a:prstGeom>
          <a:noFill/>
        </p:spPr>
        <p:txBody>
          <a:bodyPr wrap="none" rtlCol="0">
            <a:spAutoFit/>
          </a:bodyPr>
          <a:lstStyle/>
          <a:p>
            <a:pPr algn="ctr"/>
            <a:r>
              <a:rPr lang="en-US" b="1" dirty="0" smtClean="0"/>
              <a:t>What we should be eating </a:t>
            </a:r>
          </a:p>
          <a:p>
            <a:pPr algn="ctr"/>
            <a:r>
              <a:rPr lang="en-US" b="1" dirty="0" smtClean="0"/>
              <a:t>(Harvard's Healthy Eating Plate Model)</a:t>
            </a:r>
            <a:endParaRPr lang="en-US" b="1" dirty="0"/>
          </a:p>
        </p:txBody>
      </p:sp>
      <p:sp>
        <p:nvSpPr>
          <p:cNvPr id="31" name="TextBox 30"/>
          <p:cNvSpPr txBox="1"/>
          <p:nvPr/>
        </p:nvSpPr>
        <p:spPr>
          <a:xfrm>
            <a:off x="5260427" y="202980"/>
            <a:ext cx="3273973" cy="646331"/>
          </a:xfrm>
          <a:prstGeom prst="rect">
            <a:avLst/>
          </a:prstGeom>
          <a:noFill/>
        </p:spPr>
        <p:txBody>
          <a:bodyPr wrap="none" rtlCol="0">
            <a:spAutoFit/>
          </a:bodyPr>
          <a:lstStyle/>
          <a:p>
            <a:pPr algn="ctr"/>
            <a:r>
              <a:rPr lang="en-US" b="1" dirty="0" smtClean="0"/>
              <a:t>What we are actually producing </a:t>
            </a:r>
          </a:p>
          <a:p>
            <a:pPr algn="ctr"/>
            <a:r>
              <a:rPr lang="en-US" b="1" dirty="0" smtClean="0"/>
              <a:t>(According to 2011 FAO)</a:t>
            </a:r>
            <a:endParaRPr lang="en-US" b="1" dirty="0"/>
          </a:p>
        </p:txBody>
      </p:sp>
      <p:grpSp>
        <p:nvGrpSpPr>
          <p:cNvPr id="9" name="Group 43"/>
          <p:cNvGrpSpPr/>
          <p:nvPr/>
        </p:nvGrpSpPr>
        <p:grpSpPr>
          <a:xfrm>
            <a:off x="6662280" y="2381879"/>
            <a:ext cx="2466802" cy="1438629"/>
            <a:chOff x="6662280" y="2381879"/>
            <a:chExt cx="2466802" cy="1438629"/>
          </a:xfrm>
        </p:grpSpPr>
        <p:pic>
          <p:nvPicPr>
            <p:cNvPr id="205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2280" y="2481445"/>
              <a:ext cx="1908430" cy="133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96803" y="2381879"/>
              <a:ext cx="832279" cy="600164"/>
            </a:xfrm>
            <a:prstGeom prst="rect">
              <a:avLst/>
            </a:prstGeom>
            <a:noFill/>
          </p:spPr>
          <p:txBody>
            <a:bodyPr wrap="none" rtlCol="0">
              <a:spAutoFit/>
            </a:bodyPr>
            <a:lstStyle/>
            <a:p>
              <a:pPr algn="ctr"/>
              <a:r>
                <a:rPr lang="en-US" sz="1100" b="1" dirty="0" smtClean="0"/>
                <a:t>Fruits &amp; </a:t>
              </a:r>
            </a:p>
            <a:p>
              <a:pPr algn="ctr"/>
              <a:r>
                <a:rPr lang="en-US" sz="1100" b="1" dirty="0" smtClean="0"/>
                <a:t>Vegetables</a:t>
              </a:r>
            </a:p>
            <a:p>
              <a:pPr algn="ctr"/>
              <a:r>
                <a:rPr lang="en-US" sz="1100" b="1" dirty="0" smtClean="0"/>
                <a:t>11%</a:t>
              </a:r>
              <a:endParaRPr lang="en-US" sz="1100" b="1" dirty="0"/>
            </a:p>
          </p:txBody>
        </p:sp>
      </p:grpSp>
      <p:grpSp>
        <p:nvGrpSpPr>
          <p:cNvPr id="17" name="Group 44"/>
          <p:cNvGrpSpPr/>
          <p:nvPr/>
        </p:nvGrpSpPr>
        <p:grpSpPr>
          <a:xfrm>
            <a:off x="4765622" y="3502489"/>
            <a:ext cx="3773130" cy="2354771"/>
            <a:chOff x="4765622" y="3502489"/>
            <a:chExt cx="3773130" cy="2354771"/>
          </a:xfrm>
        </p:grpSpPr>
        <p:pic>
          <p:nvPicPr>
            <p:cNvPr id="20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65622" y="3502489"/>
              <a:ext cx="3773130" cy="190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50"/>
            <p:cNvSpPr txBox="1"/>
            <p:nvPr/>
          </p:nvSpPr>
          <p:spPr>
            <a:xfrm>
              <a:off x="5890139" y="5426373"/>
              <a:ext cx="1391728" cy="430887"/>
            </a:xfrm>
            <a:prstGeom prst="rect">
              <a:avLst/>
            </a:prstGeom>
            <a:noFill/>
          </p:spPr>
          <p:txBody>
            <a:bodyPr wrap="none" rtlCol="0">
              <a:spAutoFit/>
            </a:bodyPr>
            <a:lstStyle/>
            <a:p>
              <a:pPr algn="ctr"/>
              <a:r>
                <a:rPr lang="en-US" sz="1100" b="1" dirty="0" smtClean="0"/>
                <a:t>Cereals and Starches</a:t>
              </a:r>
            </a:p>
            <a:p>
              <a:pPr algn="ctr"/>
              <a:r>
                <a:rPr lang="en-US" sz="1100" b="1" dirty="0" smtClean="0"/>
                <a:t>47%</a:t>
              </a:r>
              <a:endParaRPr lang="en-US" sz="1100" b="1" dirty="0"/>
            </a:p>
          </p:txBody>
        </p:sp>
      </p:grpSp>
      <p:grpSp>
        <p:nvGrpSpPr>
          <p:cNvPr id="22" name="Group 45"/>
          <p:cNvGrpSpPr/>
          <p:nvPr/>
        </p:nvGrpSpPr>
        <p:grpSpPr>
          <a:xfrm>
            <a:off x="4429413" y="2168557"/>
            <a:ext cx="2239920" cy="1438797"/>
            <a:chOff x="4429413" y="2168557"/>
            <a:chExt cx="2239920" cy="1438797"/>
          </a:xfrm>
        </p:grpSpPr>
        <p:pic>
          <p:nvPicPr>
            <p:cNvPr id="2055"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59781" y="2362260"/>
              <a:ext cx="1909552" cy="1245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51"/>
            <p:cNvSpPr txBox="1"/>
            <p:nvPr/>
          </p:nvSpPr>
          <p:spPr>
            <a:xfrm>
              <a:off x="4429413" y="2168557"/>
              <a:ext cx="763349" cy="600164"/>
            </a:xfrm>
            <a:prstGeom prst="rect">
              <a:avLst/>
            </a:prstGeom>
            <a:noFill/>
          </p:spPr>
          <p:txBody>
            <a:bodyPr wrap="none" rtlCol="0">
              <a:spAutoFit/>
            </a:bodyPr>
            <a:lstStyle/>
            <a:p>
              <a:pPr algn="ctr"/>
              <a:r>
                <a:rPr lang="en-US" sz="1100" b="1" dirty="0" smtClean="0"/>
                <a:t>      Oils &amp; </a:t>
              </a:r>
            </a:p>
            <a:p>
              <a:pPr algn="ctr"/>
              <a:r>
                <a:rPr lang="en-US" sz="1100" b="1" dirty="0" smtClean="0"/>
                <a:t>Fats</a:t>
              </a:r>
            </a:p>
            <a:p>
              <a:pPr algn="ctr"/>
              <a:r>
                <a:rPr lang="en-US" sz="1100" b="1" dirty="0" smtClean="0"/>
                <a:t>11%</a:t>
              </a:r>
              <a:endParaRPr lang="en-US" sz="1100" b="1" dirty="0"/>
            </a:p>
          </p:txBody>
        </p:sp>
      </p:grpSp>
      <p:grpSp>
        <p:nvGrpSpPr>
          <p:cNvPr id="23" name="Group 42"/>
          <p:cNvGrpSpPr/>
          <p:nvPr/>
        </p:nvGrpSpPr>
        <p:grpSpPr>
          <a:xfrm>
            <a:off x="6658915" y="1455050"/>
            <a:ext cx="1609047" cy="2069958"/>
            <a:chOff x="6658915" y="1455050"/>
            <a:chExt cx="1609047" cy="2069958"/>
          </a:xfrm>
        </p:grpSpPr>
        <p:pic>
          <p:nvPicPr>
            <p:cNvPr id="205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58915" y="1618772"/>
              <a:ext cx="1609047" cy="190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7616495" y="1455050"/>
              <a:ext cx="513282" cy="430887"/>
            </a:xfrm>
            <a:prstGeom prst="rect">
              <a:avLst/>
            </a:prstGeom>
            <a:noFill/>
          </p:spPr>
          <p:txBody>
            <a:bodyPr wrap="none" rtlCol="0">
              <a:spAutoFit/>
            </a:bodyPr>
            <a:lstStyle/>
            <a:p>
              <a:pPr algn="ctr"/>
              <a:r>
                <a:rPr lang="en-US" sz="1100" b="1" dirty="0" smtClean="0"/>
                <a:t>Sugar</a:t>
              </a:r>
            </a:p>
            <a:p>
              <a:pPr algn="ctr"/>
              <a:r>
                <a:rPr lang="en-US" sz="1100" b="1" dirty="0" smtClean="0"/>
                <a:t>16%</a:t>
              </a:r>
              <a:endParaRPr lang="en-US" sz="1100" b="1" dirty="0"/>
            </a:p>
          </p:txBody>
        </p:sp>
      </p:grpSp>
      <p:grpSp>
        <p:nvGrpSpPr>
          <p:cNvPr id="24" name="Group 47"/>
          <p:cNvGrpSpPr/>
          <p:nvPr/>
        </p:nvGrpSpPr>
        <p:grpSpPr>
          <a:xfrm>
            <a:off x="5700651" y="1085221"/>
            <a:ext cx="1539204" cy="2438931"/>
            <a:chOff x="5700651" y="1085221"/>
            <a:chExt cx="1539204" cy="2438931"/>
          </a:xfrm>
        </p:grpSpPr>
        <p:pic>
          <p:nvPicPr>
            <p:cNvPr id="2057"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09032" y="1620153"/>
              <a:ext cx="463091" cy="190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Box 53"/>
            <p:cNvSpPr txBox="1"/>
            <p:nvPr/>
          </p:nvSpPr>
          <p:spPr>
            <a:xfrm>
              <a:off x="5700651" y="1085221"/>
              <a:ext cx="1539204" cy="430887"/>
            </a:xfrm>
            <a:prstGeom prst="rect">
              <a:avLst/>
            </a:prstGeom>
            <a:noFill/>
          </p:spPr>
          <p:txBody>
            <a:bodyPr wrap="none" rtlCol="0">
              <a:spAutoFit/>
            </a:bodyPr>
            <a:lstStyle/>
            <a:p>
              <a:pPr algn="ctr"/>
              <a:r>
                <a:rPr lang="en-US" sz="1100" b="1" dirty="0" smtClean="0"/>
                <a:t>Milk and Milk Products</a:t>
              </a:r>
            </a:p>
            <a:p>
              <a:pPr algn="ctr"/>
              <a:r>
                <a:rPr lang="en-US" sz="1100" b="1" dirty="0" smtClean="0"/>
                <a:t>4%</a:t>
              </a:r>
              <a:endParaRPr lang="en-US" sz="1100" b="1" dirty="0"/>
            </a:p>
          </p:txBody>
        </p:sp>
      </p:grpSp>
      <p:grpSp>
        <p:nvGrpSpPr>
          <p:cNvPr id="25" name="Group 46"/>
          <p:cNvGrpSpPr/>
          <p:nvPr/>
        </p:nvGrpSpPr>
        <p:grpSpPr>
          <a:xfrm>
            <a:off x="4514137" y="1455048"/>
            <a:ext cx="2152698" cy="2069104"/>
            <a:chOff x="4514137" y="1455048"/>
            <a:chExt cx="2152698" cy="2069104"/>
          </a:xfrm>
        </p:grpSpPr>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37400" y="1670494"/>
              <a:ext cx="1529435" cy="185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TextBox 54"/>
            <p:cNvSpPr txBox="1"/>
            <p:nvPr/>
          </p:nvSpPr>
          <p:spPr>
            <a:xfrm>
              <a:off x="4514137" y="1455048"/>
              <a:ext cx="1523174" cy="430887"/>
            </a:xfrm>
            <a:prstGeom prst="rect">
              <a:avLst/>
            </a:prstGeom>
            <a:noFill/>
          </p:spPr>
          <p:txBody>
            <a:bodyPr wrap="none" rtlCol="0">
              <a:spAutoFit/>
            </a:bodyPr>
            <a:lstStyle/>
            <a:p>
              <a:pPr algn="ctr"/>
              <a:r>
                <a:rPr lang="en-US" sz="1100" b="1" dirty="0" smtClean="0"/>
                <a:t>Meat, fish, eggs, beans</a:t>
              </a:r>
            </a:p>
            <a:p>
              <a:pPr algn="ctr"/>
              <a:r>
                <a:rPr lang="en-US" sz="1100" b="1" dirty="0" smtClean="0"/>
                <a:t>11%</a:t>
              </a:r>
              <a:endParaRPr lang="en-US" sz="1100" b="1" dirty="0"/>
            </a:p>
          </p:txBody>
        </p:sp>
      </p:grpSp>
      <p:sp>
        <p:nvSpPr>
          <p:cNvPr id="41" name="Rectangle 40"/>
          <p:cNvSpPr/>
          <p:nvPr/>
        </p:nvSpPr>
        <p:spPr>
          <a:xfrm>
            <a:off x="183020" y="6146800"/>
            <a:ext cx="762734" cy="4637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538620" y="6248400"/>
            <a:ext cx="762734" cy="4637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246519" y="6184900"/>
            <a:ext cx="990795" cy="4637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WHO&lt; 5%</a:t>
            </a:r>
            <a:endParaRPr lang="en-US" dirty="0">
              <a:solidFill>
                <a:schemeClr val="tx1"/>
              </a:solidFill>
            </a:endParaRPr>
          </a:p>
        </p:txBody>
      </p:sp>
      <p:sp>
        <p:nvSpPr>
          <p:cNvPr id="27" name="TextBox 26"/>
          <p:cNvSpPr txBox="1"/>
          <p:nvPr/>
        </p:nvSpPr>
        <p:spPr>
          <a:xfrm>
            <a:off x="4811087" y="6397992"/>
            <a:ext cx="3834511" cy="369332"/>
          </a:xfrm>
          <a:prstGeom prst="rect">
            <a:avLst/>
          </a:prstGeom>
          <a:noFill/>
        </p:spPr>
        <p:txBody>
          <a:bodyPr wrap="none" rtlCol="0">
            <a:spAutoFit/>
          </a:bodyPr>
          <a:lstStyle/>
          <a:p>
            <a:r>
              <a:rPr lang="en-GB" dirty="0" smtClean="0"/>
              <a:t>Evan Fraser, Guelph, FBS analysis, 2015</a:t>
            </a:r>
            <a:endParaRPr lang="en-GB" dirty="0"/>
          </a:p>
        </p:txBody>
      </p:sp>
    </p:spTree>
    <p:extLst>
      <p:ext uri="{BB962C8B-B14F-4D97-AF65-F5344CB8AC3E}">
        <p14:creationId xmlns:p14="http://schemas.microsoft.com/office/powerpoint/2010/main" val="57052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8112" y="190672"/>
            <a:ext cx="5734343" cy="750591"/>
          </a:xfrm>
        </p:spPr>
        <p:txBody>
          <a:bodyPr>
            <a:noAutofit/>
          </a:bodyPr>
          <a:lstStyle/>
          <a:p>
            <a:r>
              <a:rPr lang="en-GB" sz="3200" dirty="0" smtClean="0"/>
              <a:t>Global markets, global homogenization &amp; cheap food</a:t>
            </a:r>
            <a:endParaRPr lang="en-GB" sz="3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07" y="2564904"/>
            <a:ext cx="3539339" cy="347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06592"/>
            <a:ext cx="5503025" cy="73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12" y="6937062"/>
            <a:ext cx="27051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http://peacefulanarko.files.wordpress.com/2010/04/0522_mz_farmin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3446" y="1628800"/>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07" y="2348880"/>
            <a:ext cx="3196039" cy="369332"/>
          </a:xfrm>
          <a:prstGeom prst="rect">
            <a:avLst/>
          </a:prstGeom>
          <a:solidFill>
            <a:schemeClr val="bg1"/>
          </a:solidFill>
        </p:spPr>
        <p:txBody>
          <a:bodyPr wrap="square" rtlCol="0">
            <a:spAutoFit/>
          </a:bodyPr>
          <a:lstStyle/>
          <a:p>
            <a:r>
              <a:rPr lang="en-GB" dirty="0" smtClean="0"/>
              <a:t>Statistical “map” of global diets</a:t>
            </a:r>
            <a:endParaRPr lang="en-GB" dirty="0"/>
          </a:p>
        </p:txBody>
      </p:sp>
      <p:sp>
        <p:nvSpPr>
          <p:cNvPr id="3" name="Content Placeholder 2"/>
          <p:cNvSpPr>
            <a:spLocks noGrp="1"/>
          </p:cNvSpPr>
          <p:nvPr>
            <p:ph idx="1"/>
          </p:nvPr>
        </p:nvSpPr>
        <p:spPr>
          <a:xfrm>
            <a:off x="3573446" y="5061511"/>
            <a:ext cx="5715000" cy="946042"/>
          </a:xfrm>
          <a:solidFill>
            <a:schemeClr val="bg1">
              <a:lumMod val="95000"/>
            </a:schemeClr>
          </a:solidFill>
        </p:spPr>
        <p:txBody>
          <a:bodyPr>
            <a:normAutofit/>
          </a:bodyPr>
          <a:lstStyle/>
          <a:p>
            <a:pPr marL="0" indent="0">
              <a:buNone/>
            </a:pPr>
            <a:r>
              <a:rPr lang="en-GB" sz="1800" dirty="0" smtClean="0"/>
              <a:t>Nearly 2/3 of the world’s calories come from wheat, rice and maize; 86% comes from wheat, rice , maize, sugar, barley, soy, palm, potato</a:t>
            </a:r>
          </a:p>
        </p:txBody>
      </p:sp>
      <p:sp>
        <p:nvSpPr>
          <p:cNvPr id="5" name="TextBox 4"/>
          <p:cNvSpPr txBox="1"/>
          <p:nvPr/>
        </p:nvSpPr>
        <p:spPr>
          <a:xfrm>
            <a:off x="6679864" y="4776246"/>
            <a:ext cx="2464136" cy="246221"/>
          </a:xfrm>
          <a:prstGeom prst="rect">
            <a:avLst/>
          </a:prstGeom>
          <a:noFill/>
        </p:spPr>
        <p:txBody>
          <a:bodyPr wrap="none" rtlCol="0">
            <a:spAutoFit/>
          </a:bodyPr>
          <a:lstStyle/>
          <a:p>
            <a:r>
              <a:rPr lang="en-GB" sz="1000" i="1" dirty="0">
                <a:solidFill>
                  <a:schemeClr val="bg1"/>
                </a:solidFill>
              </a:rPr>
              <a:t>https://www.pinterest.com/fhhas/dies-das/</a:t>
            </a:r>
          </a:p>
        </p:txBody>
      </p:sp>
    </p:spTree>
    <p:extLst>
      <p:ext uri="{BB962C8B-B14F-4D97-AF65-F5344CB8AC3E}">
        <p14:creationId xmlns:p14="http://schemas.microsoft.com/office/powerpoint/2010/main" val="3399849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Driver 3: the world is changing</a:t>
            </a:r>
            <a:endParaRPr lang="en-GB" dirty="0"/>
          </a:p>
        </p:txBody>
      </p:sp>
      <p:sp>
        <p:nvSpPr>
          <p:cNvPr id="5" name="Text Placeholder 4"/>
          <p:cNvSpPr>
            <a:spLocks noGrp="1"/>
          </p:cNvSpPr>
          <p:nvPr>
            <p:ph type="body" idx="1"/>
          </p:nvPr>
        </p:nvSpPr>
        <p:spPr/>
        <p:txBody>
          <a:bodyPr/>
          <a:lstStyle/>
          <a:p>
            <a:endParaRPr lang="en-GB"/>
          </a:p>
        </p:txBody>
      </p:sp>
      <p:sp>
        <p:nvSpPr>
          <p:cNvPr id="2" name="AutoShape 2" descr="Desert, Drought, Dehydrated, Clay Soil, Clay, Eart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82512"/>
            <a:ext cx="4422098" cy="3012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31668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744" y="-1035496"/>
            <a:ext cx="13694264" cy="8712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https://lh4.googleusercontent.com/xtEwRajO3OoU5m3x7bpVPIb1vFt6WdTf131cezgPs62pdK59kez7WKQ97sxgaNmgJS-krHgjczmRwmCyuGwuO-uUHtuZnHVxBEojAUcuN6VbHn9rVzgLhsul3w6SD8W0IcfN1EA"/>
          <p:cNvPicPr/>
          <p:nvPr/>
        </p:nvPicPr>
        <p:blipFill>
          <a:blip r:embed="rId3">
            <a:extLst>
              <a:ext uri="{28A0092B-C50C-407E-A947-70E740481C1C}">
                <a14:useLocalDpi xmlns:a14="http://schemas.microsoft.com/office/drawing/2010/main" val="0"/>
              </a:ext>
            </a:extLst>
          </a:blip>
          <a:srcRect/>
          <a:stretch>
            <a:fillRect/>
          </a:stretch>
        </p:blipFill>
        <p:spPr bwMode="auto">
          <a:xfrm>
            <a:off x="1523753" y="3140968"/>
            <a:ext cx="6397270" cy="2094954"/>
          </a:xfrm>
          <a:prstGeom prst="rect">
            <a:avLst/>
          </a:prstGeom>
          <a:noFill/>
          <a:ln>
            <a:noFill/>
          </a:ln>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036" y="2924943"/>
            <a:ext cx="3554964" cy="273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4395720" y="3929690"/>
            <a:ext cx="658013" cy="883898"/>
          </a:xfrm>
          <a:custGeom>
            <a:avLst/>
            <a:gdLst>
              <a:gd name="connsiteX0" fmla="*/ 658013 w 658013"/>
              <a:gd name="connsiteY0" fmla="*/ 0 h 883898"/>
              <a:gd name="connsiteX1" fmla="*/ 564342 w 658013"/>
              <a:gd name="connsiteY1" fmla="*/ 414825 h 883898"/>
              <a:gd name="connsiteX2" fmla="*/ 501896 w 658013"/>
              <a:gd name="connsiteY2" fmla="*/ 584324 h 883898"/>
              <a:gd name="connsiteX3" fmla="*/ 417146 w 658013"/>
              <a:gd name="connsiteY3" fmla="*/ 749362 h 883898"/>
              <a:gd name="connsiteX4" fmla="*/ 305634 w 658013"/>
              <a:gd name="connsiteY4" fmla="*/ 807348 h 883898"/>
              <a:gd name="connsiteX5" fmla="*/ 229806 w 658013"/>
              <a:gd name="connsiteY5" fmla="*/ 811809 h 883898"/>
              <a:gd name="connsiteX6" fmla="*/ 162899 w 658013"/>
              <a:gd name="connsiteY6" fmla="*/ 865334 h 883898"/>
              <a:gd name="connsiteX7" fmla="*/ 15702 w 658013"/>
              <a:gd name="connsiteY7" fmla="*/ 883176 h 883898"/>
              <a:gd name="connsiteX8" fmla="*/ 11242 w 658013"/>
              <a:gd name="connsiteY8" fmla="*/ 878716 h 88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013" h="883898">
                <a:moveTo>
                  <a:pt x="658013" y="0"/>
                </a:moveTo>
                <a:cubicBezTo>
                  <a:pt x="624187" y="158719"/>
                  <a:pt x="590361" y="317438"/>
                  <a:pt x="564342" y="414825"/>
                </a:cubicBezTo>
                <a:cubicBezTo>
                  <a:pt x="538323" y="512212"/>
                  <a:pt x="526429" y="528568"/>
                  <a:pt x="501896" y="584324"/>
                </a:cubicBezTo>
                <a:cubicBezTo>
                  <a:pt x="477363" y="640080"/>
                  <a:pt x="449856" y="712191"/>
                  <a:pt x="417146" y="749362"/>
                </a:cubicBezTo>
                <a:cubicBezTo>
                  <a:pt x="384436" y="786533"/>
                  <a:pt x="336857" y="796940"/>
                  <a:pt x="305634" y="807348"/>
                </a:cubicBezTo>
                <a:cubicBezTo>
                  <a:pt x="274411" y="817756"/>
                  <a:pt x="253595" y="802145"/>
                  <a:pt x="229806" y="811809"/>
                </a:cubicBezTo>
                <a:cubicBezTo>
                  <a:pt x="206017" y="821473"/>
                  <a:pt x="198583" y="853440"/>
                  <a:pt x="162899" y="865334"/>
                </a:cubicBezTo>
                <a:cubicBezTo>
                  <a:pt x="127215" y="877229"/>
                  <a:pt x="40978" y="880946"/>
                  <a:pt x="15702" y="883176"/>
                </a:cubicBezTo>
                <a:cubicBezTo>
                  <a:pt x="-9574" y="885406"/>
                  <a:pt x="834" y="882061"/>
                  <a:pt x="11242" y="878716"/>
                </a:cubicBezTo>
              </a:path>
            </a:pathLst>
          </a:cu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3724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826" y="-344"/>
            <a:ext cx="6004700" cy="3074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endParaRPr lang="en-GB" dirty="0"/>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951"/>
            <a:ext cx="6156176" cy="690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84634" y="5494555"/>
            <a:ext cx="2448272" cy="923330"/>
          </a:xfrm>
          <a:prstGeom prst="rect">
            <a:avLst/>
          </a:prstGeom>
          <a:noFill/>
        </p:spPr>
        <p:txBody>
          <a:bodyPr wrap="square" rtlCol="0">
            <a:spAutoFit/>
          </a:bodyPr>
          <a:lstStyle/>
          <a:p>
            <a:r>
              <a:rPr lang="en-GB" dirty="0" smtClean="0"/>
              <a:t>From Wheeler &amp; Von Braun (2013) after World Bank (2010)</a:t>
            </a:r>
            <a:endParaRPr lang="en-GB" dirty="0"/>
          </a:p>
        </p:txBody>
      </p:sp>
      <p:sp>
        <p:nvSpPr>
          <p:cNvPr id="7" name="Oval 6"/>
          <p:cNvSpPr/>
          <p:nvPr/>
        </p:nvSpPr>
        <p:spPr>
          <a:xfrm>
            <a:off x="4662216" y="3626027"/>
            <a:ext cx="413840" cy="63345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rot="2636543">
            <a:off x="3908258" y="4152853"/>
            <a:ext cx="1108923" cy="27951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935162" y="3427241"/>
            <a:ext cx="539648" cy="39756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431953" y="3626026"/>
            <a:ext cx="539648" cy="48105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rot="1133989">
            <a:off x="1979712" y="4898145"/>
            <a:ext cx="432048" cy="48105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6159"/>
            <a:ext cx="6156176" cy="3177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noChangeArrowheads="1"/>
          </p:cNvPicPr>
          <p:nvPr/>
        </p:nvPicPr>
        <p:blipFill>
          <a:blip r:embed="rId4"/>
          <a:srcRect/>
          <a:stretch>
            <a:fillRect/>
          </a:stretch>
        </p:blipFill>
        <p:spPr bwMode="auto">
          <a:xfrm>
            <a:off x="507064" y="-5574"/>
            <a:ext cx="5008595" cy="3201073"/>
          </a:xfrm>
          <a:prstGeom prst="rect">
            <a:avLst/>
          </a:prstGeom>
          <a:noFill/>
          <a:ln w="9525" algn="ctr">
            <a:noFill/>
            <a:miter lim="800000"/>
            <a:headEnd/>
            <a:tailEnd/>
          </a:ln>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1612" y="2951612"/>
            <a:ext cx="3094316" cy="464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12" y="2335560"/>
            <a:ext cx="1661609" cy="369332"/>
          </a:xfrm>
          <a:prstGeom prst="rect">
            <a:avLst/>
          </a:prstGeom>
          <a:noFill/>
        </p:spPr>
        <p:txBody>
          <a:bodyPr wrap="none" rtlCol="0">
            <a:spAutoFit/>
          </a:bodyPr>
          <a:lstStyle/>
          <a:p>
            <a:r>
              <a:rPr lang="en-GB" dirty="0" smtClean="0"/>
              <a:t>Foley et al 2011</a:t>
            </a:r>
            <a:endParaRPr lang="en-GB" dirty="0"/>
          </a:p>
        </p:txBody>
      </p:sp>
    </p:spTree>
    <p:extLst>
      <p:ext uri="{BB962C8B-B14F-4D97-AF65-F5344CB8AC3E}">
        <p14:creationId xmlns:p14="http://schemas.microsoft.com/office/powerpoint/2010/main" val="220132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275" y="188640"/>
            <a:ext cx="6002214" cy="750590"/>
          </a:xfrm>
        </p:spPr>
        <p:txBody>
          <a:bodyPr>
            <a:normAutofit fontScale="90000"/>
          </a:bodyPr>
          <a:lstStyle/>
          <a:p>
            <a:r>
              <a:rPr lang="en-GB" dirty="0" smtClean="0"/>
              <a:t>Extreme weather is getting more extreme</a:t>
            </a:r>
            <a:endParaRPr lang="en-GB" dirty="0"/>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1876889"/>
            <a:ext cx="6865962" cy="4577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22"/>
            <a:ext cx="2962275"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492896"/>
            <a:ext cx="2930497" cy="2200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792" y="2609619"/>
            <a:ext cx="2065950" cy="369332"/>
          </a:xfrm>
          <a:prstGeom prst="rect">
            <a:avLst/>
          </a:prstGeom>
          <a:noFill/>
        </p:spPr>
        <p:txBody>
          <a:bodyPr wrap="none" rtlCol="0">
            <a:spAutoFit/>
          </a:bodyPr>
          <a:lstStyle/>
          <a:p>
            <a:r>
              <a:rPr lang="en-GB" dirty="0" smtClean="0">
                <a:solidFill>
                  <a:schemeClr val="bg1"/>
                </a:solidFill>
              </a:rPr>
              <a:t>Patricia Oct 24 2015</a:t>
            </a:r>
            <a:endParaRPr lang="en-GB" dirty="0">
              <a:solidFill>
                <a:schemeClr val="bg1"/>
              </a:solidFill>
            </a:endParaRPr>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771" y="4693512"/>
            <a:ext cx="3387267" cy="2057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4936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Driver 4: Increasing competition for resources</a:t>
            </a:r>
            <a:endParaRPr lang="en-GB" dirty="0"/>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12316472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91680" y="95046"/>
            <a:ext cx="7452320" cy="825649"/>
          </a:xfrm>
        </p:spPr>
        <p:txBody>
          <a:bodyPr>
            <a:normAutofit/>
          </a:bodyPr>
          <a:lstStyle/>
          <a:p>
            <a:r>
              <a:rPr lang="en-GB" dirty="0" smtClean="0"/>
              <a:t>Globally, there’s no more land…</a:t>
            </a:r>
            <a:endParaRPr lang="en-GB" dirty="0"/>
          </a:p>
        </p:txBody>
      </p:sp>
      <p:sp>
        <p:nvSpPr>
          <p:cNvPr id="5" name="Content Placeholder 4"/>
          <p:cNvSpPr>
            <a:spLocks noGrp="1"/>
          </p:cNvSpPr>
          <p:nvPr>
            <p:ph idx="1"/>
          </p:nvPr>
        </p:nvSpPr>
        <p:spPr/>
        <p:txBody>
          <a:bodyPr/>
          <a:lstStyle/>
          <a:p>
            <a:endParaRPr lang="en-GB"/>
          </a:p>
        </p:txBody>
      </p:sp>
      <p:pic>
        <p:nvPicPr>
          <p:cNvPr id="11" name="Picture 3"/>
          <p:cNvPicPr>
            <a:picLocks noChangeAspect="1" noChangeArrowheads="1"/>
          </p:cNvPicPr>
          <p:nvPr/>
        </p:nvPicPr>
        <p:blipFill>
          <a:blip r:embed="rId3"/>
          <a:srcRect/>
          <a:stretch>
            <a:fillRect/>
          </a:stretch>
        </p:blipFill>
        <p:spPr bwMode="auto">
          <a:xfrm>
            <a:off x="107504" y="1069504"/>
            <a:ext cx="8752421" cy="6624736"/>
          </a:xfrm>
          <a:prstGeom prst="rect">
            <a:avLst/>
          </a:prstGeom>
          <a:noFill/>
          <a:ln w="9525" algn="ctr">
            <a:noFill/>
            <a:miter lim="800000"/>
            <a:headEnd/>
            <a:tailEnd/>
          </a:ln>
        </p:spPr>
      </p:pic>
      <p:sp>
        <p:nvSpPr>
          <p:cNvPr id="12" name="Rectangle 4"/>
          <p:cNvSpPr txBox="1">
            <a:spLocks/>
          </p:cNvSpPr>
          <p:nvPr/>
        </p:nvSpPr>
        <p:spPr>
          <a:xfrm>
            <a:off x="4932040" y="5157192"/>
            <a:ext cx="4859337"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400" dirty="0" smtClean="0"/>
              <a:t>Foley et al (2011) , Nature</a:t>
            </a:r>
          </a:p>
        </p:txBody>
      </p:sp>
      <p:sp>
        <p:nvSpPr>
          <p:cNvPr id="2" name="AutoShape 2" descr="Image result for football pit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663766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000" y="116632"/>
            <a:ext cx="7056784" cy="750590"/>
          </a:xfrm>
        </p:spPr>
        <p:txBody>
          <a:bodyPr>
            <a:normAutofit fontScale="90000"/>
          </a:bodyPr>
          <a:lstStyle/>
          <a:p>
            <a:r>
              <a:rPr lang="en-GB" dirty="0" smtClean="0"/>
              <a:t>Food matters in many ways</a:t>
            </a:r>
            <a:endParaRPr lang="en-GB" dirty="0"/>
          </a:p>
        </p:txBody>
      </p:sp>
      <p:pic>
        <p:nvPicPr>
          <p:cNvPr id="10248" name="Picture 8" descr="http://www.dw.de/image/0,,4110713_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196752"/>
            <a:ext cx="3681951" cy="255049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228951" y="1600200"/>
            <a:ext cx="6031247" cy="4525963"/>
          </a:xfrm>
        </p:spPr>
        <p:txBody>
          <a:bodyPr/>
          <a:lstStyle/>
          <a:p>
            <a:endParaRPr lang="en-GB"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3662" y="1420906"/>
            <a:ext cx="3807955" cy="27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descr="http://m1.behance.net/rendition/modules/48610317/disp/707908fc4d1efcd69940410aec512d6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0906"/>
            <a:ext cx="3143251" cy="292846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i1.mirror.co.uk/incoming/article2460552.ece/ALTERNATES/s615/Food-Bank-24605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93903"/>
            <a:ext cx="3592147" cy="239476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news.bbcimg.co.uk/media/images/60283000/jpg/_60283819_chips_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4517" y="4087627"/>
            <a:ext cx="4268517" cy="24010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news.bbcimg.co.uk/media/images/63000000/jpg/_63000811_006009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717" y="3463913"/>
            <a:ext cx="2733300" cy="36484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188619"/>
            <a:ext cx="9144000" cy="646331"/>
          </a:xfrm>
          <a:prstGeom prst="rect">
            <a:avLst/>
          </a:prstGeom>
          <a:solidFill>
            <a:schemeClr val="bg1">
              <a:lumMod val="85000"/>
            </a:schemeClr>
          </a:solidFill>
        </p:spPr>
        <p:txBody>
          <a:bodyPr wrap="square" rtlCol="0">
            <a:spAutoFit/>
          </a:bodyPr>
          <a:lstStyle/>
          <a:p>
            <a:pPr algn="ctr"/>
            <a:r>
              <a:rPr lang="en-GB" dirty="0" smtClean="0"/>
              <a:t>…and </a:t>
            </a:r>
            <a:r>
              <a:rPr lang="en-GB" dirty="0" err="1" smtClean="0"/>
              <a:t>agri</a:t>
            </a:r>
            <a:r>
              <a:rPr lang="en-GB" dirty="0" smtClean="0"/>
              <a:t>-food accounts for more land-use than any other sector, more employment, and arguably, more pollution and more ill-health</a:t>
            </a:r>
            <a:endParaRPr lang="en-GB" dirty="0"/>
          </a:p>
        </p:txBody>
      </p:sp>
      <p:sp>
        <p:nvSpPr>
          <p:cNvPr id="8" name="Rectangle 7"/>
          <p:cNvSpPr/>
          <p:nvPr/>
        </p:nvSpPr>
        <p:spPr>
          <a:xfrm>
            <a:off x="6012160" y="1196752"/>
            <a:ext cx="4392488" cy="22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063156" y="2060848"/>
            <a:ext cx="5184576" cy="3539430"/>
          </a:xfrm>
          <a:prstGeom prst="rect">
            <a:avLst/>
          </a:prstGeom>
          <a:solidFill>
            <a:schemeClr val="accent2">
              <a:lumMod val="60000"/>
              <a:lumOff val="40000"/>
            </a:schemeClr>
          </a:solidFill>
        </p:spPr>
        <p:txBody>
          <a:bodyPr wrap="square" rtlCol="0">
            <a:spAutoFit/>
          </a:bodyPr>
          <a:lstStyle/>
          <a:p>
            <a:r>
              <a:rPr lang="en-GB" sz="3200" dirty="0" smtClean="0"/>
              <a:t>Food security occurs when all people at all times have access to </a:t>
            </a:r>
            <a:r>
              <a:rPr lang="en-GB" sz="3200" dirty="0"/>
              <a:t>sufficient, safe and nutritious </a:t>
            </a:r>
            <a:r>
              <a:rPr lang="en-GB" sz="3200" b="1" dirty="0"/>
              <a:t>food</a:t>
            </a:r>
            <a:r>
              <a:rPr lang="en-GB" sz="3200" dirty="0"/>
              <a:t> that meets their dietary needs </a:t>
            </a:r>
            <a:r>
              <a:rPr lang="en-GB" sz="3200" dirty="0" smtClean="0"/>
              <a:t>and</a:t>
            </a:r>
            <a:r>
              <a:rPr lang="en-GB" sz="3200" dirty="0"/>
              <a:t> preferences for an active and healthy life</a:t>
            </a:r>
          </a:p>
        </p:txBody>
      </p:sp>
    </p:spTree>
    <p:extLst>
      <p:ext uri="{BB962C8B-B14F-4D97-AF65-F5344CB8AC3E}">
        <p14:creationId xmlns:p14="http://schemas.microsoft.com/office/powerpoint/2010/main" val="154868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9077" y="154873"/>
            <a:ext cx="4536504" cy="750590"/>
          </a:xfrm>
        </p:spPr>
        <p:txBody>
          <a:bodyPr>
            <a:normAutofit fontScale="90000"/>
          </a:bodyPr>
          <a:lstStyle/>
          <a:p>
            <a:r>
              <a:rPr lang="en-GB" dirty="0" smtClean="0"/>
              <a:t>Food requires water as well as land…</a:t>
            </a:r>
            <a:endParaRPr lang="en-GB" dirty="0"/>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 y="0"/>
            <a:ext cx="3263799" cy="1773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6" descr="https://encrypted-tbn0.gstatic.com/images?q=tbn:ANd9GcSCpNAofoMTMzs373a7pz8v_ScQl6RJyUQonAMyX0gh_rRe-Y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6113">
            <a:off x="-324595" y="3270880"/>
            <a:ext cx="2628900" cy="17430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516783" y="1773605"/>
            <a:ext cx="5940152" cy="3820354"/>
          </a:xfrm>
        </p:spPr>
        <p:txBody>
          <a:bodyPr>
            <a:normAutofit/>
          </a:bodyPr>
          <a:lstStyle/>
          <a:p>
            <a:r>
              <a:rPr lang="en-GB" dirty="0"/>
              <a:t>E</a:t>
            </a:r>
            <a:r>
              <a:rPr lang="en-GB" dirty="0" smtClean="0"/>
              <a:t>ach UK person’s daily food uses:</a:t>
            </a:r>
          </a:p>
          <a:p>
            <a:pPr lvl="1"/>
            <a:r>
              <a:rPr lang="en-GB" dirty="0" smtClean="0"/>
              <a:t>2231 litres rain water </a:t>
            </a:r>
          </a:p>
          <a:p>
            <a:pPr lvl="1"/>
            <a:r>
              <a:rPr lang="en-GB" dirty="0" smtClean="0"/>
              <a:t>159 litres of “blue” (tap) water, 108 litres imported</a:t>
            </a:r>
          </a:p>
          <a:p>
            <a:pPr lvl="1"/>
            <a:r>
              <a:rPr lang="en-GB" dirty="0" smtClean="0"/>
              <a:t>8 from top 10 UK-importing countries are “droughty”</a:t>
            </a:r>
            <a:endParaRPr lang="en-GB" dirty="0"/>
          </a:p>
        </p:txBody>
      </p:sp>
      <p:pic>
        <p:nvPicPr>
          <p:cNvPr id="6146" name="Picture 2" descr="https://encrypted-tbn0.gstatic.com/images?q=tbn:ANd9GcR5WhjMmdPBYiAdl75d0h__Qz9wdIJAqD29Q-gbvKsdWanM6Uyzm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74970"/>
            <a:ext cx="1979712" cy="226252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10" y="1773605"/>
            <a:ext cx="2471936" cy="1645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895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DRIVER 5: health and equity</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0034743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6425" y="260648"/>
            <a:ext cx="5818064" cy="750590"/>
          </a:xfrm>
        </p:spPr>
        <p:txBody>
          <a:bodyPr>
            <a:normAutofit fontScale="90000"/>
          </a:bodyPr>
          <a:lstStyle/>
          <a:p>
            <a:r>
              <a:rPr lang="en-GB" dirty="0" smtClean="0"/>
              <a:t>Winners and losers</a:t>
            </a:r>
            <a:endParaRPr lang="en-GB" dirty="0"/>
          </a:p>
        </p:txBody>
      </p:sp>
      <p:pic>
        <p:nvPicPr>
          <p:cNvPr id="2050" name="Picture 2" descr="http://www.globalagriculture.org/typo3temp/pics/ed9ea3bf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132856"/>
            <a:ext cx="6667500" cy="3781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420888"/>
            <a:ext cx="2025105" cy="3139321"/>
          </a:xfrm>
          <a:prstGeom prst="rect">
            <a:avLst/>
          </a:prstGeom>
          <a:solidFill>
            <a:schemeClr val="bg1">
              <a:lumMod val="95000"/>
            </a:schemeClr>
          </a:solidFill>
        </p:spPr>
        <p:txBody>
          <a:bodyPr wrap="square" rtlCol="0">
            <a:spAutoFit/>
          </a:bodyPr>
          <a:lstStyle/>
          <a:p>
            <a:pPr marL="285750" indent="-285750">
              <a:buFont typeface="Arial" panose="020B0604020202020204" pitchFamily="34" charset="0"/>
              <a:buChar char="•"/>
            </a:pPr>
            <a:r>
              <a:rPr lang="en-GB" dirty="0" smtClean="0"/>
              <a:t>Governance</a:t>
            </a:r>
          </a:p>
          <a:p>
            <a:pPr marL="285750" indent="-285750">
              <a:buFont typeface="Arial" panose="020B0604020202020204" pitchFamily="34" charset="0"/>
              <a:buChar char="•"/>
            </a:pPr>
            <a:r>
              <a:rPr lang="en-GB" dirty="0" smtClean="0"/>
              <a:t>Infrastructure</a:t>
            </a:r>
          </a:p>
          <a:p>
            <a:pPr marL="285750" indent="-285750">
              <a:buFont typeface="Arial" panose="020B0604020202020204" pitchFamily="34" charset="0"/>
              <a:buChar char="•"/>
            </a:pPr>
            <a:r>
              <a:rPr lang="en-GB" dirty="0" smtClean="0"/>
              <a:t>Lack of access to markets</a:t>
            </a:r>
          </a:p>
          <a:p>
            <a:pPr marL="285750" indent="-285750">
              <a:buFont typeface="Arial" panose="020B0604020202020204" pitchFamily="34" charset="0"/>
              <a:buChar char="•"/>
            </a:pPr>
            <a:r>
              <a:rPr lang="en-GB" dirty="0" smtClean="0"/>
              <a:t>Lack of education</a:t>
            </a:r>
          </a:p>
          <a:p>
            <a:pPr marL="285750" indent="-285750">
              <a:buFont typeface="Arial" panose="020B0604020202020204" pitchFamily="34" charset="0"/>
              <a:buChar char="•"/>
            </a:pPr>
            <a:r>
              <a:rPr lang="en-GB" dirty="0" smtClean="0"/>
              <a:t>Lack of income to invest in technology</a:t>
            </a:r>
          </a:p>
          <a:p>
            <a:pPr marL="285750" indent="-285750">
              <a:buFont typeface="Arial" panose="020B0604020202020204" pitchFamily="34" charset="0"/>
              <a:buChar char="•"/>
            </a:pPr>
            <a:r>
              <a:rPr lang="en-GB" dirty="0" smtClean="0"/>
              <a:t>Lack of water</a:t>
            </a:r>
          </a:p>
          <a:p>
            <a:pPr marL="285750" indent="-285750">
              <a:buFont typeface="Arial" panose="020B0604020202020204" pitchFamily="34" charset="0"/>
              <a:buChar char="•"/>
            </a:pPr>
            <a:r>
              <a:rPr lang="en-GB" dirty="0" smtClean="0"/>
              <a:t>AIDS/HIV</a:t>
            </a:r>
            <a:endParaRPr lang="en-GB" dirty="0"/>
          </a:p>
        </p:txBody>
      </p:sp>
    </p:spTree>
    <p:extLst>
      <p:ext uri="{BB962C8B-B14F-4D97-AF65-F5344CB8AC3E}">
        <p14:creationId xmlns:p14="http://schemas.microsoft.com/office/powerpoint/2010/main" val="41038326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40" y="230188"/>
            <a:ext cx="6934198" cy="839787"/>
          </a:xfrm>
        </p:spPr>
        <p:txBody>
          <a:bodyPr>
            <a:normAutofit fontScale="90000"/>
          </a:bodyPr>
          <a:lstStyle/>
          <a:p>
            <a:r>
              <a:rPr lang="en-GB" dirty="0" smtClean="0"/>
              <a:t>Food security and malnutrition</a:t>
            </a:r>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2" descr="http://2.bp.blogspot.com/-_eqBnUBTw_E/Ut6HbPBdZVI/AAAAAAAAH2g/l4ivbRunNtI/s1600/Obesity-PovertyCarto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6318" y="984532"/>
            <a:ext cx="3806353" cy="260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184" y="3632353"/>
            <a:ext cx="3229487" cy="2460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852" y="6077039"/>
            <a:ext cx="319087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186" y="1057000"/>
            <a:ext cx="3811261" cy="2534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83568" y="1057000"/>
            <a:ext cx="3258880" cy="307777"/>
          </a:xfrm>
          <a:prstGeom prst="rect">
            <a:avLst/>
          </a:prstGeom>
          <a:noFill/>
        </p:spPr>
        <p:txBody>
          <a:bodyPr wrap="square" rtlCol="0">
            <a:spAutoFit/>
          </a:bodyPr>
          <a:lstStyle/>
          <a:p>
            <a:r>
              <a:rPr lang="en-GB" sz="1400" dirty="0" smtClean="0"/>
              <a:t>The Lancet 2013 </a:t>
            </a:r>
            <a:r>
              <a:rPr lang="pt-BR" sz="1400" b="1" dirty="0" smtClean="0">
                <a:hlinkClick r:id="rId6"/>
              </a:rPr>
              <a:t>382</a:t>
            </a:r>
            <a:r>
              <a:rPr lang="pt-BR" sz="1400" b="1" dirty="0">
                <a:hlinkClick r:id="rId6"/>
              </a:rPr>
              <a:t>, No. </a:t>
            </a:r>
            <a:r>
              <a:rPr lang="pt-BR" sz="1400" b="1" dirty="0" smtClean="0">
                <a:hlinkClick r:id="rId6"/>
              </a:rPr>
              <a:t>9891</a:t>
            </a:r>
            <a:r>
              <a:rPr lang="pt-BR" sz="1400" dirty="0" smtClean="0"/>
              <a:t>: 536–551</a:t>
            </a:r>
            <a:endParaRPr lang="en-GB" sz="1400" dirty="0"/>
          </a:p>
        </p:txBody>
      </p:sp>
      <p:sp>
        <p:nvSpPr>
          <p:cNvPr id="10" name="Rectangle 9"/>
          <p:cNvSpPr/>
          <p:nvPr/>
        </p:nvSpPr>
        <p:spPr>
          <a:xfrm>
            <a:off x="7020272" y="979212"/>
            <a:ext cx="2123728" cy="260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rot="16200000">
            <a:off x="-1110175" y="2139800"/>
            <a:ext cx="2409570" cy="369332"/>
          </a:xfrm>
          <a:prstGeom prst="rect">
            <a:avLst/>
          </a:prstGeom>
          <a:solidFill>
            <a:schemeClr val="bg1"/>
          </a:solidFill>
        </p:spPr>
        <p:txBody>
          <a:bodyPr wrap="none" rtlCol="0">
            <a:spAutoFit/>
          </a:bodyPr>
          <a:lstStyle/>
          <a:p>
            <a:r>
              <a:rPr lang="en-GB" dirty="0" smtClean="0"/>
              <a:t>Stunting prevalence (%)</a:t>
            </a:r>
            <a:endParaRPr lang="en-GB" dirty="0"/>
          </a:p>
        </p:txBody>
      </p:sp>
      <p:sp>
        <p:nvSpPr>
          <p:cNvPr id="12" name="TextBox 11"/>
          <p:cNvSpPr txBox="1"/>
          <p:nvPr/>
        </p:nvSpPr>
        <p:spPr>
          <a:xfrm>
            <a:off x="857807" y="3516328"/>
            <a:ext cx="2527936" cy="369332"/>
          </a:xfrm>
          <a:prstGeom prst="rect">
            <a:avLst/>
          </a:prstGeom>
          <a:solidFill>
            <a:schemeClr val="bg1"/>
          </a:solidFill>
        </p:spPr>
        <p:txBody>
          <a:bodyPr wrap="none" rtlCol="0">
            <a:spAutoFit/>
          </a:bodyPr>
          <a:lstStyle/>
          <a:p>
            <a:r>
              <a:rPr lang="en-GB" dirty="0" smtClean="0"/>
              <a:t>Income ($ GDP </a:t>
            </a:r>
            <a:r>
              <a:rPr lang="en-GB" dirty="0" err="1" smtClean="0"/>
              <a:t>pp</a:t>
            </a:r>
            <a:r>
              <a:rPr lang="en-GB" dirty="0" smtClean="0"/>
              <a:t>, 2005)</a:t>
            </a:r>
            <a:endParaRPr lang="en-GB" dirty="0"/>
          </a:p>
        </p:txBody>
      </p:sp>
    </p:spTree>
    <p:extLst>
      <p:ext uri="{BB962C8B-B14F-4D97-AF65-F5344CB8AC3E}">
        <p14:creationId xmlns:p14="http://schemas.microsoft.com/office/powerpoint/2010/main" val="19639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Poverty and the food environment…</a:t>
            </a:r>
            <a:endParaRPr lang="en-GB" dirty="0"/>
          </a:p>
        </p:txBody>
      </p:sp>
      <p:sp>
        <p:nvSpPr>
          <p:cNvPr id="3" name="Content Placeholder 2"/>
          <p:cNvSpPr>
            <a:spLocks noGrp="1"/>
          </p:cNvSpPr>
          <p:nvPr>
            <p:ph idx="1"/>
          </p:nvPr>
        </p:nvSpPr>
        <p:spPr>
          <a:xfrm>
            <a:off x="27314" y="4941168"/>
            <a:ext cx="5482952" cy="1184995"/>
          </a:xfrm>
        </p:spPr>
        <p:txBody>
          <a:bodyPr>
            <a:normAutofit fontScale="70000" lnSpcReduction="20000"/>
          </a:bodyPr>
          <a:lstStyle/>
          <a:p>
            <a:r>
              <a:rPr lang="en-GB" dirty="0" smtClean="0"/>
              <a:t>If bad food is plentiful and cheap, it is difficult to avoid buying it: food deserts, food poverty, cheap calories; sometimes there’s little choice</a:t>
            </a:r>
            <a:endParaRPr lang="en-GB" dirty="0"/>
          </a:p>
        </p:txBody>
      </p:sp>
      <p:sp>
        <p:nvSpPr>
          <p:cNvPr id="4" name="AutoShape 2" descr="http://americanadventure.geogregor.com/wp-content/uploads/2015/05/Life_beside_the_interstate.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4280925" cy="321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http://previews.agefotostock.com/previewimage/bajaage/31337f2dfe3a9f628c7ae43eb4b7fc7a/bir-d135546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925" y="1556792"/>
            <a:ext cx="3784884" cy="262624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Image result for coke bogo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559" y="4293096"/>
            <a:ext cx="2762250" cy="165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9768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28184" y="5838695"/>
            <a:ext cx="184731" cy="646331"/>
          </a:xfrm>
          <a:prstGeom prst="rect">
            <a:avLst/>
          </a:prstGeom>
          <a:noFill/>
        </p:spPr>
        <p:txBody>
          <a:bodyPr wrap="none" rtlCol="0">
            <a:spAutoFit/>
          </a:bodyPr>
          <a:lstStyle/>
          <a:p>
            <a:endParaRPr lang="en-GB" dirty="0" smtClean="0"/>
          </a:p>
          <a:p>
            <a:endParaRPr lang="en-GB" dirty="0"/>
          </a:p>
        </p:txBody>
      </p:sp>
      <p:sp>
        <p:nvSpPr>
          <p:cNvPr id="7" name="Title 6"/>
          <p:cNvSpPr>
            <a:spLocks noGrp="1"/>
          </p:cNvSpPr>
          <p:nvPr>
            <p:ph type="title"/>
          </p:nvPr>
        </p:nvSpPr>
        <p:spPr>
          <a:xfrm>
            <a:off x="2474420" y="2996953"/>
            <a:ext cx="6171277" cy="682355"/>
          </a:xfrm>
        </p:spPr>
        <p:txBody>
          <a:bodyPr>
            <a:normAutofit fontScale="90000"/>
          </a:bodyPr>
          <a:lstStyle/>
          <a:p>
            <a:r>
              <a:rPr lang="en-GB" dirty="0" smtClean="0"/>
              <a:t>Diet, nutrition and health:</a:t>
            </a:r>
            <a:endParaRPr lang="en-GB" dirty="0"/>
          </a:p>
        </p:txBody>
      </p:sp>
      <p:sp>
        <p:nvSpPr>
          <p:cNvPr id="8" name="Content Placeholder 7"/>
          <p:cNvSpPr>
            <a:spLocks noGrp="1"/>
          </p:cNvSpPr>
          <p:nvPr>
            <p:ph idx="1"/>
          </p:nvPr>
        </p:nvSpPr>
        <p:spPr>
          <a:xfrm>
            <a:off x="2631264" y="3620761"/>
            <a:ext cx="6512736" cy="3167142"/>
          </a:xfrm>
        </p:spPr>
        <p:txBody>
          <a:bodyPr>
            <a:normAutofit fontScale="77500" lnSpcReduction="20000"/>
          </a:bodyPr>
          <a:lstStyle/>
          <a:p>
            <a:pPr marL="285750" lvl="1">
              <a:buFont typeface="Arial" pitchFamily="34" charset="0"/>
              <a:buChar char="•"/>
            </a:pPr>
            <a:r>
              <a:rPr lang="en-GB" dirty="0"/>
              <a:t>In 2014, more than 1.9 billion adults, 18 years and older, were overweight. Of these over 600 million were </a:t>
            </a:r>
            <a:r>
              <a:rPr lang="en-GB" dirty="0" smtClean="0"/>
              <a:t>obese</a:t>
            </a:r>
            <a:r>
              <a:rPr lang="en-GB" dirty="0"/>
              <a:t> </a:t>
            </a:r>
            <a:r>
              <a:rPr lang="en-GB" dirty="0" smtClean="0"/>
              <a:t>(WHO)</a:t>
            </a:r>
          </a:p>
          <a:p>
            <a:pPr marL="285750" lvl="1">
              <a:buFont typeface="Arial" pitchFamily="34" charset="0"/>
              <a:buChar char="•"/>
            </a:pPr>
            <a:r>
              <a:rPr lang="en-GB" dirty="0" smtClean="0"/>
              <a:t>UK Over-consumption ~20% calories</a:t>
            </a:r>
          </a:p>
          <a:p>
            <a:pPr marL="285750" lvl="1">
              <a:buFont typeface="Arial" pitchFamily="34" charset="0"/>
              <a:buChar char="•"/>
            </a:pPr>
            <a:r>
              <a:rPr lang="en-GB" dirty="0" smtClean="0"/>
              <a:t>Diabetes UK cost ~£30bn </a:t>
            </a:r>
            <a:endParaRPr lang="en-GB" dirty="0"/>
          </a:p>
          <a:p>
            <a:pPr marL="285750" lvl="1">
              <a:buFont typeface="Arial" pitchFamily="34" charset="0"/>
              <a:buChar char="•"/>
            </a:pPr>
            <a:r>
              <a:rPr lang="en-GB" dirty="0" smtClean="0"/>
              <a:t>&gt;</a:t>
            </a:r>
            <a:r>
              <a:rPr lang="en-GB" dirty="0"/>
              <a:t>50% of adult Chinese are </a:t>
            </a:r>
            <a:r>
              <a:rPr lang="en-GB" dirty="0" smtClean="0"/>
              <a:t>pre-diabetic*</a:t>
            </a:r>
          </a:p>
          <a:p>
            <a:pPr marL="285750" lvl="1">
              <a:buFont typeface="Arial" pitchFamily="34" charset="0"/>
              <a:buChar char="•"/>
            </a:pPr>
            <a:r>
              <a:rPr lang="en-GB" dirty="0"/>
              <a:t>over-consumption associated with  &gt;20% of deaths globally; </a:t>
            </a:r>
            <a:endParaRPr lang="en-GB" dirty="0" smtClean="0"/>
          </a:p>
          <a:p>
            <a:pPr marL="285750" lvl="1">
              <a:buFont typeface="Arial" pitchFamily="34" charset="0"/>
              <a:buChar char="•"/>
            </a:pPr>
            <a:r>
              <a:rPr lang="en-GB" dirty="0" smtClean="0"/>
              <a:t>Food security is “sufficient food for a healthy life”</a:t>
            </a:r>
            <a:endParaRPr lang="en-GB" dirty="0"/>
          </a:p>
          <a:p>
            <a:pPr lvl="1">
              <a:buFont typeface="Arial" pitchFamily="34" charset="0"/>
              <a:buChar char="•"/>
            </a:pPr>
            <a:endParaRPr lang="en-GB" sz="3200" dirty="0"/>
          </a:p>
          <a:p>
            <a:endParaRPr lang="en-GB" dirty="0"/>
          </a:p>
        </p:txBody>
      </p:sp>
      <p:sp>
        <p:nvSpPr>
          <p:cNvPr id="10" name="TextBox 9"/>
          <p:cNvSpPr txBox="1"/>
          <p:nvPr/>
        </p:nvSpPr>
        <p:spPr>
          <a:xfrm>
            <a:off x="5508104" y="6526052"/>
            <a:ext cx="4164996" cy="369332"/>
          </a:xfrm>
          <a:prstGeom prst="rect">
            <a:avLst/>
          </a:prstGeom>
          <a:noFill/>
        </p:spPr>
        <p:txBody>
          <a:bodyPr wrap="square" rtlCol="0">
            <a:spAutoFit/>
          </a:bodyPr>
          <a:lstStyle/>
          <a:p>
            <a:r>
              <a:rPr lang="en-GB" i="1" dirty="0" smtClean="0"/>
              <a:t>*JAMA</a:t>
            </a:r>
            <a:r>
              <a:rPr lang="en-GB" dirty="0"/>
              <a:t>. 2013;310(9):948-958. </a:t>
            </a:r>
            <a:r>
              <a:rPr lang="en-GB" dirty="0" smtClean="0"/>
              <a:t>8</a:t>
            </a:r>
            <a:endParaRPr lang="en-GB" dirty="0"/>
          </a:p>
        </p:txBody>
      </p:sp>
      <p:pic>
        <p:nvPicPr>
          <p:cNvPr id="6148" name="Picture 4" descr="http://www.theepochtimes.com/n2/images/stories/large/2010/11/26/health3_obesi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40" y="-4750"/>
            <a:ext cx="2542655" cy="300170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vg Road Signs 9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40" y="4909321"/>
            <a:ext cx="2142868" cy="187858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tben3\Downloads\6459951609_44eb533c29_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313" y="2996953"/>
            <a:ext cx="2695848" cy="17986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504" y="4795589"/>
            <a:ext cx="2268570" cy="215444"/>
          </a:xfrm>
          <a:prstGeom prst="rect">
            <a:avLst/>
          </a:prstGeom>
          <a:noFill/>
        </p:spPr>
        <p:txBody>
          <a:bodyPr wrap="none" rtlCol="0">
            <a:spAutoFit/>
          </a:bodyPr>
          <a:lstStyle/>
          <a:p>
            <a:r>
              <a:rPr lang="en-GB" sz="800" dirty="0" smtClean="0"/>
              <a:t>Malnourished child by Dave Lobby via Flickr cc 2.0</a:t>
            </a:r>
            <a:endParaRPr lang="en-GB" sz="800" dirty="0"/>
          </a:p>
        </p:txBody>
      </p:sp>
      <p:pic>
        <p:nvPicPr>
          <p:cNvPr id="4101" name="Picture 5" descr="http://shimplypi.s3.amazonaws.com/1284/11250053/original.jpeg?141324748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6788" y="-4750"/>
            <a:ext cx="2327212" cy="30017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8598" y="0"/>
            <a:ext cx="4318189" cy="2458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498598" y="2454972"/>
            <a:ext cx="4219425" cy="246221"/>
          </a:xfrm>
          <a:prstGeom prst="rect">
            <a:avLst/>
          </a:prstGeom>
          <a:noFill/>
        </p:spPr>
        <p:txBody>
          <a:bodyPr wrap="none" rtlCol="0">
            <a:spAutoFit/>
          </a:bodyPr>
          <a:lstStyle/>
          <a:p>
            <a:r>
              <a:rPr lang="en-GB" sz="1000" dirty="0"/>
              <a:t>http://www.worldobesity.org/aboutobesity/world-map-obesity/?map=adults</a:t>
            </a:r>
          </a:p>
        </p:txBody>
      </p:sp>
    </p:spTree>
    <p:extLst>
      <p:ext uri="{BB962C8B-B14F-4D97-AF65-F5344CB8AC3E}">
        <p14:creationId xmlns:p14="http://schemas.microsoft.com/office/powerpoint/2010/main" val="6728975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So….</a:t>
            </a:r>
            <a:endParaRPr lang="en-GB" dirty="0"/>
          </a:p>
        </p:txBody>
      </p:sp>
      <p:sp>
        <p:nvSpPr>
          <p:cNvPr id="3" name="Content Placeholder 2"/>
          <p:cNvSpPr>
            <a:spLocks noGrp="1"/>
          </p:cNvSpPr>
          <p:nvPr>
            <p:ph idx="1"/>
          </p:nvPr>
        </p:nvSpPr>
        <p:spPr>
          <a:xfrm>
            <a:off x="3203848" y="2492896"/>
            <a:ext cx="5482952" cy="3633267"/>
          </a:xfrm>
        </p:spPr>
        <p:txBody>
          <a:bodyPr>
            <a:normAutofit fontScale="92500" lnSpcReduction="20000"/>
          </a:bodyPr>
          <a:lstStyle/>
          <a:p>
            <a:r>
              <a:rPr lang="en-GB" dirty="0" smtClean="0"/>
              <a:t>More people want more food</a:t>
            </a:r>
          </a:p>
          <a:p>
            <a:pPr lvl="1"/>
            <a:r>
              <a:rPr lang="en-GB" dirty="0" smtClean="0"/>
              <a:t>In the face of climate change</a:t>
            </a:r>
          </a:p>
          <a:p>
            <a:pPr lvl="1"/>
            <a:r>
              <a:rPr lang="en-GB" dirty="0" smtClean="0"/>
              <a:t>And with increasing constraints on land and water</a:t>
            </a:r>
          </a:p>
          <a:p>
            <a:pPr lvl="1"/>
            <a:r>
              <a:rPr lang="en-GB" dirty="0" smtClean="0"/>
              <a:t>And improve their health</a:t>
            </a:r>
          </a:p>
          <a:p>
            <a:pPr marL="57150" indent="0">
              <a:buNone/>
            </a:pPr>
            <a:endParaRPr lang="en-GB" dirty="0"/>
          </a:p>
          <a:p>
            <a:pPr marL="514350" indent="-457200"/>
            <a:r>
              <a:rPr lang="en-GB" dirty="0" smtClean="0"/>
              <a:t>Can we do it?</a:t>
            </a:r>
          </a:p>
          <a:p>
            <a:pPr marL="914400" lvl="1" indent="-457200"/>
            <a:r>
              <a:rPr lang="en-GB" dirty="0" smtClean="0"/>
              <a:t>And without wrecking the environment?</a:t>
            </a:r>
            <a:endParaRPr lang="en-GB" dirty="0"/>
          </a:p>
        </p:txBody>
      </p:sp>
      <p:pic>
        <p:nvPicPr>
          <p:cNvPr id="2050" name="Picture 2" descr="http://sussexlandscapephotography.co.uk/album/Panoramics/West%20Sussex/slides/Downland%20Vis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0"/>
            <a:ext cx="4792349" cy="2084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17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19672" y="3068960"/>
            <a:ext cx="7772400" cy="1362075"/>
          </a:xfrm>
        </p:spPr>
        <p:txBody>
          <a:bodyPr/>
          <a:lstStyle/>
          <a:p>
            <a:r>
              <a:rPr lang="en-GB" dirty="0" smtClean="0"/>
              <a:t>The challenges of sustainable food and nutrition security</a:t>
            </a:r>
            <a:endParaRPr lang="en-GB" dirty="0"/>
          </a:p>
        </p:txBody>
      </p:sp>
      <p:sp>
        <p:nvSpPr>
          <p:cNvPr id="7" name="Text Placeholder 6"/>
          <p:cNvSpPr>
            <a:spLocks noGrp="1"/>
          </p:cNvSpPr>
          <p:nvPr>
            <p:ph type="body" idx="1"/>
          </p:nvPr>
        </p:nvSpPr>
        <p:spPr>
          <a:xfrm>
            <a:off x="1619672" y="4509120"/>
            <a:ext cx="7772400" cy="1500187"/>
          </a:xfrm>
        </p:spPr>
        <p:txBody>
          <a:bodyPr/>
          <a:lstStyle/>
          <a:p>
            <a:r>
              <a:rPr lang="en-GB" sz="4000" dirty="0" smtClean="0"/>
              <a:t>1. Paradoxically sustainability requires intensification</a:t>
            </a:r>
            <a:endParaRPr lang="en-GB" sz="4000" dirty="0"/>
          </a:p>
        </p:txBody>
      </p:sp>
    </p:spTree>
    <p:extLst>
      <p:ext uri="{BB962C8B-B14F-4D97-AF65-F5344CB8AC3E}">
        <p14:creationId xmlns:p14="http://schemas.microsoft.com/office/powerpoint/2010/main" val="366596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91680" y="95046"/>
            <a:ext cx="7452320" cy="825649"/>
          </a:xfrm>
        </p:spPr>
        <p:txBody>
          <a:bodyPr>
            <a:noAutofit/>
          </a:bodyPr>
          <a:lstStyle/>
          <a:p>
            <a:r>
              <a:rPr lang="en-GB" sz="3600" dirty="0" smtClean="0"/>
              <a:t>Outputs have risen per unit area to keep pace with per capita demand</a:t>
            </a:r>
            <a:endParaRPr lang="en-GB" sz="3600" dirty="0"/>
          </a:p>
        </p:txBody>
      </p:sp>
      <p:sp>
        <p:nvSpPr>
          <p:cNvPr id="5" name="Content Placeholder 4"/>
          <p:cNvSpPr>
            <a:spLocks noGrp="1"/>
          </p:cNvSpPr>
          <p:nvPr>
            <p:ph idx="1"/>
          </p:nvPr>
        </p:nvSpPr>
        <p:spPr>
          <a:xfrm>
            <a:off x="5945512" y="3207807"/>
            <a:ext cx="3312368" cy="2625155"/>
          </a:xfrm>
        </p:spPr>
        <p:txBody>
          <a:bodyPr>
            <a:normAutofit/>
          </a:bodyPr>
          <a:lstStyle/>
          <a:p>
            <a:r>
              <a:rPr lang="en-GB" sz="2400" dirty="0" smtClean="0"/>
              <a:t>Global output  gone up nearly 4x</a:t>
            </a:r>
          </a:p>
          <a:p>
            <a:r>
              <a:rPr lang="en-GB" sz="2400" dirty="0" smtClean="0"/>
              <a:t>Pop size 3bn to 7bn</a:t>
            </a:r>
            <a:endParaRPr lang="en-GB" sz="2400" dirty="0"/>
          </a:p>
        </p:txBody>
      </p:sp>
      <p:pic>
        <p:nvPicPr>
          <p:cNvPr id="8194" name="Picture 2" descr="http://www.kitco.com/ind/Claire/images/20131007/clip_image002_0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628800"/>
            <a:ext cx="5038303" cy="337574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Image result for football pit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0" name="Picture 2" descr="http://4.bp.blogspot.com/__-pMfc8Cl9U/TKxsyUd4b_I/AAAAAAAAEPM/f0lIHUditFU/s1600/Screen+shot+2010-10-06+at+8.33.49+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 y="5150932"/>
            <a:ext cx="3493103" cy="16132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arrenwrightfound.org.uk/wp-content/uploads/2013/02/recyclingh-old-clothe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5076661"/>
            <a:ext cx="1676069" cy="175652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data:image/jpeg;base64,/9j/4AAQSkZJRgABAQAAAQABAAD/2wCEAAkGBxQTEhQUEhMUFRQVFBQXFxcWFRUVFhgVFRYXGBgXFRgYHCggGholHRcWITEhJSksLi4uFx8zODMsNyguLisBCgoKDg0OGxAQGywkHyQsLCwuLCwsLCwsLTQ0LCwsLDIsLCwsLCwsLDQtLCwsLywsLCwsLC8sLCwsLCw0LCwsLP/AABEIALkBEQMBIgACEQEDEQH/xAAcAAABBAMBAAAAAAAAAAAAAAAAAQMEBQIGCAf/xABNEAABAwIDAwYKBwMKBQUAAAABAAIRAyEEEjEFQVEGEyJhcZEHFDJCUoGhscHRVHKSk9Lh8FOishUjM0NEYoKDwvEWJDWj0yVjc3Sk/8QAGQEBAAMBAQAAAAAAAAAAAAAAAAECAwQF/8QAKhEAAgICAQMEAQMFAAAAAAAAAAECEQMSMQQTISIyQVFxBWHxFIGRwfD/2gAMAwEAAhEDEQA/APcUIQgBCEIAQhCAEIQgBCEIAQhCAEIQgBCEIAQhCAEIQgBCEIAQhCAEIQgBCEIAQhCAEIQgBCEIBEIQgFQhCAEIVXt7b9DB089eoGjzRq9x4NbqUBaIXju2fCxWeSMMxtJu5zv5x/bHkjsutSxvKjGVpz4qqZ4OyDuZAUWDoypVa27iB2kD3qP/ACnR/bUvvG/Ncx1m5zL+keJv7014qz0W9wSwdRDaVH9rT+235p1uJYdHtPY4Fcr+KM9FvcEvireDe5LB1WClXKzWxoe4kfFLJ9J32j80sHVCFy0Kzxo9/wBt3zWQxVXdVqfeP+aWDqNC5eGNrftq33tT5rIbQrj+vr/e1Pmlg6fQuYxtfEj+0V/vqv4lkNt4r6ViPvqv4kB00hczjb2L+lYj76r81kOUOM+lV/vanzQg6WQuaxykxv0qv949ZDlNjfpdf7xyEnSSFzeOVeOH9sr/AGyVl/xhj/plbvHySwdHIXOQ5aY/6bV/d/Csxy22h9NqfufhSwdFIXO45cbQ+mP7qX4E43lvtH6Y/wCxR/Alg6EQvAG8t9o/TH/Yo/8AjSM8I20BIbiS8gT/AEVE6deTt7ksHQCF4Zyb8I2PrYvDUn1mllSvTY8c1THRc8A3DRqJXuakAhCEAiEIQCoQhAN135WucBMAmOMDRct7d27VxVZ1Ws4l7jYbmjcxg3ALqao2QRxBC5Cx0srVAZBa54INiCJEQoYJfOdf6+SOeVXzx9L2pOePpe5VBaGujxhVRrO4+5Ymq7j7lILfxhJ4wqc1ncfYkNd3H2IC48YR4yqbxh3V3JPGHdXcfmhBd+MpPGVSeMu6vb80eNO/UoSXRrBHPD9E/NUnjRR40f0UBeDEJPGVSeNH9FJ40f0UIL3xpHjSovGj+ijxkoSXnjXWl8b61ReMlHjJQF7431o8c61ReMORz7kIL7x3rR471qh55yOcdxHtQF+3G9env3BIMceKqG5jlE7p9Z/KE+W5SBPr+XBAWlXEmInt+Su+SVYDxgva14LBma4TMZ3GDq063BGq1sKy2TtLmRVGUO5xobeeiIcMwjUidJ70Ba8lMKBj8FUph3MuxdNrcxDnNcCHc28jzgCCDvF10oucvB1XaMZRYXAh9WiQ24IqU3gseJtIBe09TupdGqUSgQhCkCIQhAKhCEA3iGktcBqWkDthckbUpVWVqjHioHteQ4EOkOHFddrm3wsgjaWKg/1lP20KRUEM0w1X8XeuViaz+J7h8lIwtZ2dvSdqPOO9WNZ72t8t3RqvYekdHAPb8UohunRRurHq+y35LA1vq/ZZ8lfDEv8ATf8AaKdbjKnpn9dqv2xZrfOjg3uHwSF49Fvcfmtm8bfvIPaymfe1KcSd7aZ7aNH8CdtjY1cuHot/e+aTMPQHe75rZjVB1p0T/k0vwrEOZ+xw/wByz4J22Nka1I9H2uWJy+j+8Vsx5v8AYUPu49xWGWn9HofZd8Hp22Nka30fR/e/JYmOB7/yWyOZS/YUfUKn41j4vRP9Qz1Oqj/Wo0YtGu24HvHyRDevvHyWxjB0P2A9VSr+JJ/J9D9kfVVep0Y2RrkDr9iWG/3vZ81sjdlUD/VvH+afi1KdjUNwqj/Mb8WJ25EbxNcY1m8vHY0H4rLJTg9J87ug3Xr6SvzsOjxrfbZ+BA2DSgnNUt1sP+lNJDuRNcDRxPd+ayDRxPd+au/5IpelU7mJt+zKY86p3M+aroydkVQYOJ7vzWTWD0j9n81Ndg2De/ub80hwrB5z/st/EoplrG6MSLnu/NSq9NuYS8g/UJ+Kxo4Rsg5j9kfNSKuDzOBzC3Ufmp1ZVtGQyj0j3N+aOcG5o9ZLvyTraA6z7EpbGgHdPvTVkbIueQNQnaOEG7n22AAFp4BdMLm3wfOJ2hhP/se5hXSSFkCEIQkRCEIBUIQgBc5+GJkbRxPW+gf/AM9MfBdGLnvwzs/5+uePMH/tgfBQyGeetMEHgVdjJUY8tqAZjTeQ+Za5stNxqCHaqjCm7ObIrD/2Hn7JaUZWS+R6uA0iHB1tQFg16bqC4HUErStEQuCQ0rKU01yyzK9ijJI4pMyxJSwLmWLqixcmyVVskncwMuab8FgGqIxOsqQVbZFaY4HLNpTE3WbXKLJomU3Disw4TqowMrHMrWU1JT3DcU0+p1pouSDQpYUQc8LCoU08rHOq2XowqLF25LUHFYxoqFh2kVOp6KvZuVnhxYE7zHs1U2UmNuTZfH696l1qUez4rA0SWAxbpD12VXIz7ioufB3faWEjTnif3F0kuc+QFIt2nggRHTJ/7d10YoTs3g7VoEIQhYRCEIBUIQgBeA+GWg520y1skGlRcRxiZtvMe5e/LxfwptDdpZ9/i9IT1F1SfcFWbpGeWekHI0TYuym5y94a9hYSA9py5nFzbccsA6hX+GqUiauGp4dn9C4PqANBykDMWiQSbi0ph2L6DWwGlsebFtT75Tb8l6pnMWHSxLjYBlo4G/Bcbbk7kcC6jaQzykweHAbUok5Q4U3NgCHBog+USQ6571q9YwbaG47OC2nblBvNSAblpqmfOywDGlzOm8HcVqdYXPUujBK4nXhdoUVU7m3xYRJ4TxUYt06/jonQx1wA7QFwE7uI6vYt9jUczJ6lSLhIjWAJuTwaN5SVcO+k4NLQ6Wh12ZoB7Rb1KXsDERWblMPLh0bCm4COiCTIf6J0BGqrKdK0KsZo4Ko9hfTaXtEzluRAmMusxeBuTWIwb6d3sc0aSRaeE6E9i2fF4vK7o5KUz0SACSSXFxiQw9Z10tZSDiQDD252szBsMENJEHomS0QdOsSBqMO/Lmi1LizRnJArPbDKQdFMyRqALDtJJM+yOGirJXRGVqyDJrk8HKLKzzK1gkNqLNoJBcLhsT1ToT1dahZlIwWLNNwc2JGoN2uB1DhvCht14Ku/gVz0tKoJvMb419UqXtTCNyCtR/o3Wc2ZNJ3onq4FRm0RUALGnMB02gWJGjhwDoI7R1qqyJqyHJUZY/CPp5S4S1wlrmmWu7CN/UVhXwuV7GE3cGz1Fx0V9s6tdtJwz0qgzNJEFtpnt0kesKPicHlrOqVLk1GCnEZS3LOb1ZSO1YrM7p/yc7zkPlMwNqtDYgUmC3rN+9MYrZj2lkCZDePlEXk7rqx2zRaXtcROe0cNMo9d1ZNLSBcW4mNFCm4xRg+qcYRcSpx+BDabYgZXv67FodHvS06U0pHp+8KbiQHxfVxHe0hWlB9JmFDHMBaKmVzgAXZ8gJcDvg29SLK1H7JxZ24fuVmz25nMzXuQe7804MF/NGlbOIdv0FzHGyVuGjfDmuzRxHHshWNFx6Lze147Yj2rHJkd2jmeW34/JnyTaf5WwRIjMXu/cIXvy8C5I1c22MH1GoO6mdV76urFeqs9XpneJAhCFobiIQhAKhCEALxfwwCMc08aFP2Pq/Ne0Lxnw12xdE8aLfY9/wA1WXBlmjtBo0l1YmZ4z3xKsMHjRkLC0wXeU0w8brTY24991U0Xe5PUOAkmdIPsi5XPKKaPIl6eC7fgKbqD3jMSQNACMoM3BMyI10uVS4jks40nVWkOIcIptBL6g3uaBdoF5B4FbHgcSWNz9AgjLkjpMmxAa4iZ3jeE/Rc+mcxysc27hIa42N3biII00JXEs04N1/37HTiy60ebYek4nNmyO1m41G5GHqOpvDj0d8kOO7q6W/cd6vNvYs1MQ55DQZIiWvgNtMgBs2Rs2jUJD5plrfSjMCeALZvpYjVejv6bZ2xk2yRTxlQkvh5pGxIIc3cACCXOM2mLjvKjbRxbXPaXCmZLRkFMkmLRmF/ZuCn4LEFlMAi5u4CAMptJy2G7RY4yhRfUYRScWC7mQ8siNG2jNM3nTsXOnT4NSBgqx55jLsDpDQQ0McZ6Tek2Zda/Run6WCc6sWUgyIBu5pcBHlOAaABqIgkkapx9JgIbRYwelTcXNc6TIyEA9Ide43VlsIh1So8vDg0wA1oL2wLgx5RkDfu3JKdeUQ2RzyOqOcH1KzMuvRZm6OoAkgf7qt2zs4UaoZT5sgt1c3zhOZuuXhu3rasJtIS5jQ/pHMOdOUNtFgJMb+0ql5S4ltN1MQ4y1xEGDNm5g7UQZuOtMWXI51Io5J8GpYqpmI6LW8crcs+pNBqsKuHdnAJzh1w8ggOGhILwJE23aLLaWB5t2WKdoux5OvVJt1hduyJTrwVULJkSJmN8a+pP1aBaYIvw+fXZYU+vRLLckvBYh1B2ZsPY4Q4HyXt9Fw1af1dbBsvBscWPw5IGacrjoHRmpT1ajrC1zDtMnIM3FupI7NT6lcbExraTpAzMJu1xPRPB8Xi2o9i580XT15OfMvHP5LNtPEUajw9joIJa/m+gWHcbRLbcFmKTKjqbHhlLrE5QZ6Ra074m03Vri9unEUiHkNaDcCQA4bnCbjr6wVVjEZ2tYabSdARZ/foR2rjhKTVyVM87Mlt4fj/ZhtbZ/NwOcZUBEw0Xa0aF9rGd0qsqMMqz2jhqhY5rA4gxJgwX6i+8C3VJUGr0TDrEATeYkSunHJtcnNmi4+3j6J2zsLLXPzM6EENPlZtxHVr3RvWUMGD6M1P+Zd5UgOhkkw0gjfaVjh6T5gtzCJAvBm1yNBYEj+6nxRPiDYGmJd0hcSKes8OtQn5ds1wSqLI9WsWvpvywC0W1BB/39ifptimSZI80byPKnssmamGa5oLGup0xALnHM3cJa6Bc8FZMbmz5Gg0mNgOdIGg6XXwhZSqkUhFuTGeRTf8A1bBEiJFV3bLXXXvq8L5KUcu2MGAZGSqR2ZXL3Rd2P2o9zp1WNIEIQtDYRCEIBUIQgBeU+F3Cl+JpANn/AJdxMZZ6NQG2bt3L1ZeZeFei51ehABHMVS4EEy1tWla14khZ5XUGzPL7GaI3k+bgPl2Qua0AFxgSWkTbh2rLA1GUmFzcwrSNQRB3scACRcSDY9asMPsmt5TWDSAMwY0NPmkax8llhNhvdJeAC1sAGq5pc4aZY16ybrzXltVKVnmrHN+UiuwuOALnATMQXl0gE9OCZNjN546pDiXEw5wOjendoOkuBi/WVabJ2U4B73PfzjHOaGgnKOjd0wMxOb9SnsZgGudLRmENPNZZmp6c+adLcbqryQUmjZdFNwUr/sM4TYbTTHPZHVWuJaWgNjTLGXygBEAiEzjdis6b2y0vywzW5I0BkADpGY87qVtTZldLzzY6EdGSC42Bb7Z0CnsDQ54cTDWzbLJG9wjQLBTzJ2bwUl8GiYnZDmnM1tQscZu2S49TS6RMAX1txTtCk05W81cvDQAHtcKhExlOpEEg7o9S23ZtdtWqGeLgUw1xBL3uMjyYNo104SpWLxGHZUiqGSDB6L5bIsJHbK6Xknwza/BreF2Ex5aS6S2o/O11y4i4IdqCdY61hjtiNLw59R2Y2BAIs1nRLoNyLcNIW24XG0cxFMNgWnLmOmoB3Rv3prEhjali0DKHC7rA69GIJBFphYSnlh6ikpGl0cM+mXCXOa6JIJHRk6g6GBI+KexvJ8Vt8Q2Q6POjyHceM9q2SsBmaXRIHRIi95n4X3FO0cTfPvIMGwBAIvl3xMKH1U+YryZbJPwari9mU8lKi/oQXEPIzgBxktJsS2Y9uisG8nqcjoNccuVrngZiT5xggaafkq/lVUIqivqxzWB8DQC0kesEdhU3ZG0gW5X9IRDXTIA4fmtJyy9tSi/yS38oiY7YwcS5ozvJqWMOAAs0xoDIIi+uqqK/J4Cm0vqNYLgy1znZv7rRBPA8IM7l6bgK1PKf5sZy2M09LKDa2mu/rWr8tMMXPoQPNqz3s/JZ4eulLIsbNIK/JpuF2A94L26NmdzmkCfUpLtj1hlccpcQIIPSLXXAqN39ouCt0wrRzTA4DM5jZ0kyNDvPYVFq7UJqtptbMZmuIAcbTZvUD7yAuj+snJulwYzadplFRwhpgOq9Br5kQc4A6ILmmOoWvBlSGbLqZQ1uWo0CxBzFrNAXAdIdl+xS9oFwDjOUm7gRI46H1/oKw2TtN1Om0OosLYEOAkgmZzAj2jionmlrslZxLGnKm/BWYfDvptFJ7ifJAh0wQAC09W4t7VhW2FVquLmZXAuNxTd+9ZTdrVGvdzvOBjm9GmAy5dJ8oi43/moT6rjArhxdOYP6bg7gczBoBaFGOcvci04rhjuIw72Na2bwQ+Ja0RYgh28iL9ikYdp8SAjMOeeLSPM0EetMtxdSpla8GnTubmQ+1hBE67yrqk2MI2m0CmOddNzMQDEniYTek0ysYXJtfRVYelLSaoytblAbY5i3dIG62u5MVXupgRBLpIbaw0zGNPl2q4xVcB0NbmygDMejA4jdqT+oWtYzGAyRboxfjccNITFcmGlEsORdTNtjCdTKv8Lj8V7uuf8Awdf9Wwt56NX+AroBerjVRR6uH2IEIQrmgiEIQCoQhABWj8usOXYrDR9HxVuMVMN81vC8o8KfLYYPHUGFrobReSWkAkVXMsJtbmhrrJWWaG8HEE/DYaLOkO3jha1vWkq0BEWIPH1aqjpeFnZtQRVw9VugkNY62vmkHXcpf/H+yaupjyZL2VGze8NbYGNOteRL9MnfhmepZ03Oa7L5ImwF54uPz7E5VcZ0HaP17UzT5Y7LflaK9KASA6cjg06eXqBvHETvhW2AxGEfmjE0Ha5SyowmOvNYFYy/Tst+GTRrWIwLnucLtl0yJBtGsbo9sJl+CdNnE3HlXP1S7h+a3V1OjkdFTnA2GgAy6YEGR2jqjsS1cPTyXLGu3tJ6IM2ALZvETrqtXh6iPFcEami4OlUpudkLWkzOUR6wAY/3UXaGyHveHFwgxmgEybzedVvg2JIYMzQS0uLhJHG0xbS/asaWxJzcALECWu1Iv+tVnfUp+0jQ1CmHtblNyDDXkGdBGYcNdNIMBPNBdkflmA4AZiIjzhYX3TrrpotlqbDcHNfEO1iLxwPATB7+KzGwjGYxEaQe+fXp1KG8zVaP7IeNs0ig6o3KRJMw8uYcoIdALZExqZ3i+9M48OzAu6BEgEAOad8gCDC3nG7CDYa6SHWBs25JAAOgOnemqOxAXgXloLpIEgk2OmsDS8K3rU6cfJTsvg0QVnGW56ZGhGWDG8EEaKDSwTqTv5sS0mzCZhx0ykXA01XoOK2fSylrqbHOMHpNueMd3s4qVs/DNpxlYwRAu1w6PXeJsCHahXhljdf58ErG18mj7L2uBTqUyXNrMqEgBwYIAiJJ8ns9WqlVXkta6q7M4gACekGuNz2mPYFte1tgUKzi+o0F7abg0hjJG6Z3wdJm8m6yo8mqb8NkcyXOaDzhaGvY605fO3b+MLZ9Ns7iaJOPlcml4/EGkwAFmaoNWEuc0ejPm+q6x5LU2EuLgIkNzcBazL3N9IvGtls+O5MNyjm8QLQ2Xhr87ouN2WNN6qqPJ8k5adYCoNzxzckEg82QTMEHuKq8D0cX8mWkkyLtIhz3UmuJdfI6Q6245dR650UJrKlmuioBEmIAAi9ogAkCysf5IxVE5mMa8ZpMBzgXXBnoibXUjCmq6o7PFIwMrQ6BJaJnO05m6yb6XCzcXD0pFZYrK7FUQ1+jCeJdmMncOuSVKfRYDBdUgnc1og9l501T2IwLi4uLQ4i9mOAJuTrY2EfBRnh4JIY4mw6QHUY1F7rOpNUVcXYDCtPSLswabS2T67wpz6R8WDiTPPGPsADti6itqusCDcmwMiQLzGimY184Zod+1fpYjoWAUR28p/QUUrNcxOJcHPAPmjrkafH2KoqHNAibXgXKtKmFDnEZgDBNzexnXTTVVG0cQKZc1hlsm/EzEA8Le9d+FfRlDE5MufB7/wBXwotanVFtJDDPbfeve1z54KzO1cP9Sv8AwBdBr0YqlR6EVSoEIQrFhEIQgFQhCAF5p4S/Be/addtdmJbSLaYZldTLtCTMh3Xw3L0tCA54xPgHxo/o8Rh39udnwKq63gb2q3SlSf8AVrN/1Qum0IDlSr4Ndqs1wVQ/VdSd/C9V2I5I45nl4LEjr5lzva0FdeIQHG7qFelqyvT/AMNRnwCeo7fxDPJxNUEEG9VxgjTUrsEhR62z6TvKpU3drGn3hRQOWqPLnaA0xtQ9uR3Xvap1Hwi7Qa4O52m4tEAupNsOFoXQmJ5H4Cp5eCwx/wAlnvhV1bwa7LdrgqQ+rmZ/CQo1RFHj1HwtbQEzzLp16Lx7nWUmn4YcaBBpUXaXJN4I1tG5ekV/BDsx2lKo36tap7iSFX4jwJ4E+RWxTOx9N38TCmoo1Kj4Zq48rCMcP/mJMzM9Jhnf2KVh/DQ7Pmfhn5P2bHU8vaSW5ifWrWr4DaPmY2sPrU6bvdCg1vAdU8zGs/xUT8HqNESIPCzhnUwx9DEWcwy7K/ySD5QeHO0ME8VYs8K+zzUzEYhgylpilOaSHEugn9ErX6/gUxo8ivhndvOM/wBJUCr4INpjRuHd9Wsf9TAo7a+iDdsN4TNmNLjz9UlxETQqMytmYnLBE3upzfCds/K7LWDy0WnNTzkiSbs6LpleYVvBftNv9nDvq1aZ95CgVeQW0W64KsewNd7iUjBRVIUepUeWmBeZbVayXEwS17XNBF3AxlJG7VXWE5T4N5JNbDkgiDImAZFidRPsnqXgtbkxjG+VgsSO2hU/CodTZdUeVh6o7aTx72qO2iKOk6e0aX0mm8k5h02ANaTpI1tHR9qwpVqIJcK1OwceHa4OcTaHG2nYuZ3YUDVkdrSENAGlvWQoeNN2KOlamKovYC2s5rXXcARLcoHRi43CeolYtwVKqHdNr2kb814vp5vaFzi2u7dUeP8AG75qRR2jWbGWvVbGkVHBQ8V8kanvmE2UwZsjmMJbcinUvNgWk69yiP2UeZmzgHvMuJa0AgQ4DUm1p7t68Xp7cxObN4zWLoIkvkxwkqDtDlPii4sdiapYTJBeQCYiSB1ALNdMiHCzedv7Up03FtMdKPKPlTvkbpWo1cUCS6JJ43Hdp71ZcneSOMxx/maRyb6tSWUvtEdL1Ar1fkz4IsNRh2KccS/0T0aIP1dXf4j6ltjxKC8ExjRpXgew9aptBlXI80mMqBz4OQEtgDNpPUF76m6NFrGhrGhrQIDWgAAcABonFqXBCEIBEIQgFQhCAEIQgBCEIAQhCAEIQgBCEIAQhCAEIQgBCEIAQhCAEhCVCAafh2HVjT2tBUersjDu8qhRd202H3hTUICnqclsE7XB4b7mmPcFFfyG2edcHR+zHuWxIQGtf8A7O+h0e4/NPYfkVs9hBbgcMCNDzLCe8i6v0IDFjAAAAABoBYAdSyQhACEIQAhCEAiEIQCoSIQCoSIQCoSIQCoSIQCoSIQCoSIQCoSIQCoSIQCoSIQCoSIQCoSIQCoSIQCoSIQCoSIQCoSIQCoSIQCoSIQAhCE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5046438"/>
            <a:ext cx="2600325"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1696" y="5167954"/>
            <a:ext cx="1075849" cy="159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917029" y="6516152"/>
            <a:ext cx="1126142" cy="369332"/>
          </a:xfrm>
          <a:prstGeom prst="rect">
            <a:avLst/>
          </a:prstGeom>
          <a:noFill/>
        </p:spPr>
        <p:txBody>
          <a:bodyPr wrap="none" rtlCol="0">
            <a:spAutoFit/>
          </a:bodyPr>
          <a:lstStyle/>
          <a:p>
            <a:r>
              <a:rPr lang="en-GB" dirty="0" smtClean="0"/>
              <a:t>15 gallons</a:t>
            </a:r>
            <a:endParaRPr lang="en-GB" dirty="0"/>
          </a:p>
        </p:txBody>
      </p:sp>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39249" y="1291766"/>
            <a:ext cx="2524894" cy="164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03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8681" y="136510"/>
            <a:ext cx="6475320" cy="750590"/>
          </a:xfrm>
        </p:spPr>
        <p:txBody>
          <a:bodyPr>
            <a:normAutofit fontScale="90000"/>
          </a:bodyPr>
          <a:lstStyle/>
          <a:p>
            <a:r>
              <a:rPr lang="en-GB" dirty="0" smtClean="0"/>
              <a:t>Improving yields via breeding, nutrition and protection</a:t>
            </a:r>
            <a:endParaRPr lang="en-GB" dirty="0"/>
          </a:p>
        </p:txBody>
      </p:sp>
      <p:sp>
        <p:nvSpPr>
          <p:cNvPr id="6" name="Content Placeholder 5"/>
          <p:cNvSpPr>
            <a:spLocks noGrp="1"/>
          </p:cNvSpPr>
          <p:nvPr>
            <p:ph idx="1"/>
          </p:nvPr>
        </p:nvSpPr>
        <p:spPr/>
        <p:txBody>
          <a:bodyPr/>
          <a:lstStyle/>
          <a:p>
            <a:endParaRPr lang="en-GB" dirty="0"/>
          </a:p>
        </p:txBody>
      </p:sp>
      <p:grpSp>
        <p:nvGrpSpPr>
          <p:cNvPr id="8" name="Group 7"/>
          <p:cNvGrpSpPr>
            <a:grpSpLocks/>
          </p:cNvGrpSpPr>
          <p:nvPr/>
        </p:nvGrpSpPr>
        <p:grpSpPr bwMode="auto">
          <a:xfrm>
            <a:off x="2771800" y="1188706"/>
            <a:ext cx="6480720" cy="5669294"/>
            <a:chOff x="1620" y="2700"/>
            <a:chExt cx="8460" cy="9854"/>
          </a:xfrm>
        </p:grpSpPr>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 y="2700"/>
              <a:ext cx="8300" cy="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p:cNvSpPr txBox="1">
              <a:spLocks noChangeArrowheads="1"/>
            </p:cNvSpPr>
            <p:nvPr/>
          </p:nvSpPr>
          <p:spPr bwMode="auto">
            <a:xfrm>
              <a:off x="2160" y="10800"/>
              <a:ext cx="7920" cy="17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GB" sz="1000" i="1">
                  <a:latin typeface="Times New Roman" pitchFamily="18" charset="0"/>
                </a:rPr>
                <a:t>Fig 1.  Time series data on wheat yields per ha for an area in Scotland, dating back to 1700.  The data are the red points, with a “smoother” (a spline curve, with smoothness fitted using cross-validation) shown in black, with the standard error of the fit being shown by dotted lines).  (a) shows the whole time series, (b) shows from 1940 onwards, with the smoother projected forwards to 2050.  Since about 1985, the rate of annual increase in yield has declined.</a:t>
              </a:r>
            </a:p>
            <a:p>
              <a:endParaRPr lang="en-GB" sz="3200"/>
            </a:p>
          </p:txBody>
        </p:sp>
      </p:grpSp>
      <p:pic>
        <p:nvPicPr>
          <p:cNvPr id="8194" name="Picture 2" descr="http://www.the-scientist.com/images/June2014/norin10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80928"/>
            <a:ext cx="2771800" cy="23717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68144" y="1628800"/>
            <a:ext cx="3261809" cy="4220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descr="http://i.telegraph.co.uk/multimedia/archive/01697/fertiliser_1697309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4901" y="2924945"/>
            <a:ext cx="3093653" cy="1936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6851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4" descr="logo: NERC"/>
          <p:cNvPicPr>
            <a:picLocks noChangeAspect="1" noChangeArrowheads="1"/>
          </p:cNvPicPr>
          <p:nvPr/>
        </p:nvPicPr>
        <p:blipFill>
          <a:blip r:embed="rId3"/>
          <a:srcRect/>
          <a:stretch>
            <a:fillRect/>
          </a:stretch>
        </p:blipFill>
        <p:spPr bwMode="auto">
          <a:xfrm>
            <a:off x="1572003" y="6165850"/>
            <a:ext cx="1506538" cy="474662"/>
          </a:xfrm>
          <a:prstGeom prst="rect">
            <a:avLst/>
          </a:prstGeom>
          <a:noFill/>
          <a:ln w="9525">
            <a:noFill/>
            <a:miter lim="800000"/>
            <a:headEnd/>
            <a:tailEnd/>
          </a:ln>
        </p:spPr>
      </p:pic>
      <p:pic>
        <p:nvPicPr>
          <p:cNvPr id="22530" name="Picture 8"/>
          <p:cNvPicPr>
            <a:picLocks noChangeAspect="1" noChangeArrowheads="1"/>
          </p:cNvPicPr>
          <p:nvPr/>
        </p:nvPicPr>
        <p:blipFill>
          <a:blip r:embed="rId4"/>
          <a:srcRect/>
          <a:stretch>
            <a:fillRect/>
          </a:stretch>
        </p:blipFill>
        <p:spPr bwMode="auto">
          <a:xfrm>
            <a:off x="251520" y="6070282"/>
            <a:ext cx="1225550" cy="663575"/>
          </a:xfrm>
          <a:prstGeom prst="rect">
            <a:avLst/>
          </a:prstGeom>
          <a:noFill/>
          <a:ln w="9525">
            <a:noFill/>
            <a:miter lim="800000"/>
            <a:headEnd/>
            <a:tailEnd/>
          </a:ln>
        </p:spPr>
      </p:pic>
      <p:pic>
        <p:nvPicPr>
          <p:cNvPr id="22531" name="Picture 32"/>
          <p:cNvPicPr>
            <a:picLocks noChangeAspect="1" noChangeArrowheads="1"/>
          </p:cNvPicPr>
          <p:nvPr/>
        </p:nvPicPr>
        <p:blipFill>
          <a:blip r:embed="rId5"/>
          <a:srcRect/>
          <a:stretch>
            <a:fillRect/>
          </a:stretch>
        </p:blipFill>
        <p:spPr bwMode="auto">
          <a:xfrm>
            <a:off x="4360863" y="5997575"/>
            <a:ext cx="1412875" cy="765175"/>
          </a:xfrm>
          <a:prstGeom prst="rect">
            <a:avLst/>
          </a:prstGeom>
          <a:noFill/>
          <a:ln w="9525">
            <a:noFill/>
            <a:miter lim="800000"/>
            <a:headEnd/>
            <a:tailEnd/>
          </a:ln>
        </p:spPr>
      </p:pic>
      <p:pic>
        <p:nvPicPr>
          <p:cNvPr id="22532" name="Picture 45"/>
          <p:cNvPicPr>
            <a:picLocks noChangeAspect="1" noChangeArrowheads="1"/>
          </p:cNvPicPr>
          <p:nvPr/>
        </p:nvPicPr>
        <p:blipFill>
          <a:blip r:embed="rId6"/>
          <a:srcRect/>
          <a:stretch>
            <a:fillRect/>
          </a:stretch>
        </p:blipFill>
        <p:spPr bwMode="auto">
          <a:xfrm>
            <a:off x="6853238" y="5881688"/>
            <a:ext cx="1079500" cy="962025"/>
          </a:xfrm>
          <a:prstGeom prst="rect">
            <a:avLst/>
          </a:prstGeom>
          <a:noFill/>
          <a:ln w="9525">
            <a:noFill/>
            <a:miter lim="800000"/>
            <a:headEnd/>
            <a:tailEnd/>
          </a:ln>
        </p:spPr>
      </p:pic>
      <p:pic>
        <p:nvPicPr>
          <p:cNvPr id="22533" name="Picture 16" descr="logo-bis-4"/>
          <p:cNvPicPr>
            <a:picLocks noChangeAspect="1" noChangeArrowheads="1"/>
          </p:cNvPicPr>
          <p:nvPr/>
        </p:nvPicPr>
        <p:blipFill>
          <a:blip r:embed="rId7"/>
          <a:srcRect/>
          <a:stretch>
            <a:fillRect/>
          </a:stretch>
        </p:blipFill>
        <p:spPr bwMode="auto">
          <a:xfrm>
            <a:off x="8058150" y="5889625"/>
            <a:ext cx="758825" cy="885825"/>
          </a:xfrm>
          <a:prstGeom prst="rect">
            <a:avLst/>
          </a:prstGeom>
          <a:noFill/>
          <a:ln w="9525">
            <a:noFill/>
            <a:miter lim="800000"/>
            <a:headEnd/>
            <a:tailEnd/>
          </a:ln>
        </p:spPr>
      </p:pic>
      <p:pic>
        <p:nvPicPr>
          <p:cNvPr id="22534" name="Picture 5" descr="TSB_LogoWhiteonGrey"/>
          <p:cNvPicPr>
            <a:picLocks noChangeAspect="1" noChangeArrowheads="1"/>
          </p:cNvPicPr>
          <p:nvPr/>
        </p:nvPicPr>
        <p:blipFill>
          <a:blip r:embed="rId8"/>
          <a:srcRect/>
          <a:stretch>
            <a:fillRect/>
          </a:stretch>
        </p:blipFill>
        <p:spPr bwMode="auto">
          <a:xfrm>
            <a:off x="7321550" y="5327650"/>
            <a:ext cx="1576388" cy="369888"/>
          </a:xfrm>
          <a:prstGeom prst="rect">
            <a:avLst/>
          </a:prstGeom>
          <a:noFill/>
          <a:ln w="9525">
            <a:noFill/>
            <a:miter lim="800000"/>
            <a:headEnd/>
            <a:tailEnd/>
          </a:ln>
        </p:spPr>
      </p:pic>
      <p:pic>
        <p:nvPicPr>
          <p:cNvPr id="22537" name="Picture 1" descr="MRC: Medical Research Council: Leading science for better health"/>
          <p:cNvPicPr>
            <a:picLocks noChangeAspect="1" noChangeArrowheads="1"/>
          </p:cNvPicPr>
          <p:nvPr/>
        </p:nvPicPr>
        <p:blipFill>
          <a:blip r:embed="rId9"/>
          <a:srcRect/>
          <a:stretch>
            <a:fillRect/>
          </a:stretch>
        </p:blipFill>
        <p:spPr bwMode="auto">
          <a:xfrm>
            <a:off x="251520" y="5341938"/>
            <a:ext cx="1268413" cy="539750"/>
          </a:xfrm>
          <a:prstGeom prst="rect">
            <a:avLst/>
          </a:prstGeom>
          <a:noFill/>
          <a:ln w="9525">
            <a:noFill/>
            <a:miter lim="800000"/>
            <a:headEnd/>
            <a:tailEnd/>
          </a:ln>
        </p:spPr>
      </p:pic>
      <p:pic>
        <p:nvPicPr>
          <p:cNvPr id="22538" name="Picture 8" descr="MASTER FSA colour"/>
          <p:cNvPicPr>
            <a:picLocks noChangeAspect="1" noChangeArrowheads="1"/>
          </p:cNvPicPr>
          <p:nvPr/>
        </p:nvPicPr>
        <p:blipFill>
          <a:blip r:embed="rId10"/>
          <a:srcRect/>
          <a:stretch>
            <a:fillRect/>
          </a:stretch>
        </p:blipFill>
        <p:spPr bwMode="auto">
          <a:xfrm>
            <a:off x="3128963" y="6165850"/>
            <a:ext cx="1360487" cy="652463"/>
          </a:xfrm>
          <a:prstGeom prst="rect">
            <a:avLst/>
          </a:prstGeom>
          <a:noFill/>
          <a:ln w="9525">
            <a:noFill/>
            <a:miter lim="800000"/>
            <a:headEnd/>
            <a:tailEnd/>
          </a:ln>
        </p:spPr>
      </p:pic>
      <p:pic>
        <p:nvPicPr>
          <p:cNvPr id="22539" name="Picture 2" descr="Llywodraeth Cynulliad Cymru | The Welsh Assembly Government"/>
          <p:cNvPicPr>
            <a:picLocks noChangeAspect="1" noChangeArrowheads="1"/>
          </p:cNvPicPr>
          <p:nvPr/>
        </p:nvPicPr>
        <p:blipFill>
          <a:blip r:embed="rId11"/>
          <a:srcRect/>
          <a:stretch>
            <a:fillRect/>
          </a:stretch>
        </p:blipFill>
        <p:spPr bwMode="auto">
          <a:xfrm>
            <a:off x="5668963" y="5775325"/>
            <a:ext cx="1155700" cy="1014413"/>
          </a:xfrm>
          <a:prstGeom prst="rect">
            <a:avLst/>
          </a:prstGeom>
          <a:noFill/>
          <a:ln w="9525">
            <a:noFill/>
            <a:miter lim="800000"/>
            <a:headEnd/>
            <a:tailEnd/>
          </a:ln>
        </p:spPr>
      </p:pic>
      <p:pic>
        <p:nvPicPr>
          <p:cNvPr id="22540" name="Picture 4" descr="ESRC"/>
          <p:cNvPicPr>
            <a:picLocks noChangeAspect="1" noChangeArrowheads="1"/>
          </p:cNvPicPr>
          <p:nvPr/>
        </p:nvPicPr>
        <p:blipFill>
          <a:blip r:embed="rId12"/>
          <a:srcRect/>
          <a:stretch>
            <a:fillRect/>
          </a:stretch>
        </p:blipFill>
        <p:spPr bwMode="auto">
          <a:xfrm>
            <a:off x="2086353" y="5281692"/>
            <a:ext cx="895350" cy="762000"/>
          </a:xfrm>
          <a:prstGeom prst="rect">
            <a:avLst/>
          </a:prstGeom>
          <a:noFill/>
          <a:ln w="9525">
            <a:noFill/>
            <a:miter lim="800000"/>
            <a:headEnd/>
            <a:tailEnd/>
          </a:ln>
        </p:spPr>
      </p:pic>
      <p:pic>
        <p:nvPicPr>
          <p:cNvPr id="22541" name="Picture 8" descr="Department for International Development - Home">
            <a:hlinkClick r:id="rId13"/>
          </p:cNvPr>
          <p:cNvPicPr>
            <a:picLocks noChangeAspect="1" noChangeArrowheads="1"/>
          </p:cNvPicPr>
          <p:nvPr/>
        </p:nvPicPr>
        <p:blipFill>
          <a:blip r:embed="rId14"/>
          <a:srcRect/>
          <a:stretch>
            <a:fillRect/>
          </a:stretch>
        </p:blipFill>
        <p:spPr bwMode="auto">
          <a:xfrm>
            <a:off x="3302000" y="5697538"/>
            <a:ext cx="1590675" cy="314325"/>
          </a:xfrm>
          <a:prstGeom prst="rect">
            <a:avLst/>
          </a:prstGeom>
          <a:noFill/>
          <a:ln w="9525">
            <a:noFill/>
            <a:miter lim="800000"/>
            <a:headEnd/>
            <a:tailEnd/>
          </a:ln>
        </p:spPr>
      </p:pic>
      <p:pic>
        <p:nvPicPr>
          <p:cNvPr id="22542" name="Picture 2" descr="http://hullcvs.co.uk/wp-content/uploads/2010/01/Dept-of-heath-logo.gif"/>
          <p:cNvPicPr>
            <a:picLocks noChangeAspect="1" noChangeArrowheads="1"/>
          </p:cNvPicPr>
          <p:nvPr/>
        </p:nvPicPr>
        <p:blipFill>
          <a:blip r:embed="rId15"/>
          <a:srcRect/>
          <a:stretch>
            <a:fillRect/>
          </a:stretch>
        </p:blipFill>
        <p:spPr bwMode="auto">
          <a:xfrm>
            <a:off x="5251450" y="5033963"/>
            <a:ext cx="1233488" cy="636587"/>
          </a:xfrm>
          <a:prstGeom prst="rect">
            <a:avLst/>
          </a:prstGeom>
          <a:noFill/>
          <a:ln w="9525">
            <a:noFill/>
            <a:miter lim="800000"/>
            <a:headEnd/>
            <a:tailEnd/>
          </a:ln>
        </p:spPr>
      </p:pic>
      <p:pic>
        <p:nvPicPr>
          <p:cNvPr id="22543" name="Picture 3" descr="BBSRC-Logo-1-RGB"/>
          <p:cNvPicPr>
            <a:picLocks noChangeAspect="1" noChangeArrowheads="1"/>
          </p:cNvPicPr>
          <p:nvPr/>
        </p:nvPicPr>
        <p:blipFill>
          <a:blip r:embed="rId16"/>
          <a:srcRect/>
          <a:stretch>
            <a:fillRect/>
          </a:stretch>
        </p:blipFill>
        <p:spPr bwMode="auto">
          <a:xfrm>
            <a:off x="3169782" y="5005387"/>
            <a:ext cx="1706563" cy="644525"/>
          </a:xfrm>
          <a:prstGeom prst="rect">
            <a:avLst/>
          </a:prstGeom>
          <a:solidFill>
            <a:schemeClr val="accent1"/>
          </a:solidFill>
          <a:ln w="9525">
            <a:noFill/>
            <a:miter lim="800000"/>
            <a:headEnd/>
            <a:tailEnd/>
          </a:ln>
        </p:spPr>
      </p:pic>
      <p:sp>
        <p:nvSpPr>
          <p:cNvPr id="3" name="Title 2"/>
          <p:cNvSpPr>
            <a:spLocks noGrp="1"/>
          </p:cNvSpPr>
          <p:nvPr>
            <p:ph type="title"/>
          </p:nvPr>
        </p:nvSpPr>
        <p:spPr>
          <a:xfrm>
            <a:off x="3563888" y="188640"/>
            <a:ext cx="5375325" cy="750590"/>
          </a:xfrm>
        </p:spPr>
        <p:txBody>
          <a:bodyPr>
            <a:normAutofit fontScale="90000"/>
          </a:bodyPr>
          <a:lstStyle/>
          <a:p>
            <a:r>
              <a:rPr lang="en-GB" dirty="0" smtClean="0"/>
              <a:t>Global Food Security Programme</a:t>
            </a:r>
            <a:endParaRPr lang="en-GB" dirty="0"/>
          </a:p>
        </p:txBody>
      </p:sp>
      <p:sp>
        <p:nvSpPr>
          <p:cNvPr id="5" name="Content Placeholder 4"/>
          <p:cNvSpPr>
            <a:spLocks noGrp="1"/>
          </p:cNvSpPr>
          <p:nvPr>
            <p:ph idx="1"/>
          </p:nvPr>
        </p:nvSpPr>
        <p:spPr>
          <a:xfrm>
            <a:off x="3661048" y="3904480"/>
            <a:ext cx="5482952" cy="1100907"/>
          </a:xfrm>
        </p:spPr>
        <p:txBody>
          <a:bodyPr>
            <a:normAutofit fontScale="85000" lnSpcReduction="10000"/>
          </a:bodyPr>
          <a:lstStyle/>
          <a:p>
            <a:r>
              <a:rPr lang="en-GB" dirty="0" smtClean="0"/>
              <a:t>We foster a systems’ view across all major public funders of research </a:t>
            </a:r>
            <a:endParaRPr lang="en-GB" dirty="0"/>
          </a:p>
        </p:txBody>
      </p:sp>
      <p:sp>
        <p:nvSpPr>
          <p:cNvPr id="19" name="Rectangle 18"/>
          <p:cNvSpPr/>
          <p:nvPr/>
        </p:nvSpPr>
        <p:spPr>
          <a:xfrm>
            <a:off x="3661351" y="1628800"/>
            <a:ext cx="5326064" cy="1754326"/>
          </a:xfrm>
          <a:prstGeom prst="rect">
            <a:avLst/>
          </a:prstGeom>
        </p:spPr>
        <p:txBody>
          <a:bodyPr wrap="square">
            <a:spAutoFit/>
          </a:bodyPr>
          <a:lstStyle/>
          <a:p>
            <a:pPr>
              <a:spcAft>
                <a:spcPct val="20000"/>
              </a:spcAft>
            </a:pPr>
            <a:r>
              <a:rPr lang="en-US" dirty="0"/>
              <a:t>“</a:t>
            </a:r>
            <a:r>
              <a:rPr lang="en-US" i="1" dirty="0"/>
              <a:t>Food security, nutrition and sustainable agriculture must remain a priority on the political agenda, to be addressed through a cross-cutting and inclusive approach, relevant to all stakeholders at global, regional and national </a:t>
            </a:r>
            <a:r>
              <a:rPr lang="en-US" i="1" dirty="0" smtClean="0"/>
              <a:t>level</a:t>
            </a:r>
            <a:r>
              <a:rPr lang="en-US" dirty="0" smtClean="0"/>
              <a:t>.”   </a:t>
            </a:r>
            <a:r>
              <a:rPr lang="en-US" sz="1600" dirty="0" smtClean="0"/>
              <a:t>[</a:t>
            </a:r>
            <a:r>
              <a:rPr lang="en-US" sz="1600" dirty="0"/>
              <a:t>G8 statement July 2009]</a:t>
            </a:r>
          </a:p>
        </p:txBody>
      </p:sp>
      <p:sp>
        <p:nvSpPr>
          <p:cNvPr id="2" name="TextBox 1"/>
          <p:cNvSpPr txBox="1"/>
          <p:nvPr/>
        </p:nvSpPr>
        <p:spPr>
          <a:xfrm>
            <a:off x="251520" y="2996952"/>
            <a:ext cx="1677254" cy="1477328"/>
          </a:xfrm>
          <a:prstGeom prst="rect">
            <a:avLst/>
          </a:prstGeom>
          <a:solidFill>
            <a:schemeClr val="bg1"/>
          </a:solidFill>
        </p:spPr>
        <p:txBody>
          <a:bodyPr wrap="none" rtlCol="0">
            <a:spAutoFit/>
          </a:bodyPr>
          <a:lstStyle/>
          <a:p>
            <a:r>
              <a:rPr lang="en-GB" dirty="0" smtClean="0"/>
              <a:t>Stakeholders in:</a:t>
            </a:r>
          </a:p>
          <a:p>
            <a:r>
              <a:rPr lang="en-GB" dirty="0" smtClean="0"/>
              <a:t>Academia</a:t>
            </a:r>
          </a:p>
          <a:p>
            <a:r>
              <a:rPr lang="en-GB" dirty="0" smtClean="0"/>
              <a:t>Industries</a:t>
            </a:r>
          </a:p>
          <a:p>
            <a:r>
              <a:rPr lang="en-GB" dirty="0" smtClean="0"/>
              <a:t>Civil Society</a:t>
            </a:r>
          </a:p>
          <a:p>
            <a:r>
              <a:rPr lang="en-GB" dirty="0" smtClean="0"/>
              <a:t>The Public</a:t>
            </a:r>
            <a:endParaRPr lang="en-GB" dirty="0"/>
          </a:p>
        </p:txBody>
      </p:sp>
      <p:sp>
        <p:nvSpPr>
          <p:cNvPr id="4" name="Right Arrow 3"/>
          <p:cNvSpPr/>
          <p:nvPr/>
        </p:nvSpPr>
        <p:spPr>
          <a:xfrm rot="13530841">
            <a:off x="1699678" y="4258255"/>
            <a:ext cx="134640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457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34708"/>
            <a:ext cx="9031288"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2738438" y="230188"/>
            <a:ext cx="6196012" cy="791650"/>
          </a:xfrm>
        </p:spPr>
        <p:txBody>
          <a:bodyPr>
            <a:normAutofit/>
          </a:bodyPr>
          <a:lstStyle/>
          <a:p>
            <a:pPr>
              <a:defRPr/>
            </a:pPr>
            <a:r>
              <a:rPr lang="en-GB" dirty="0" smtClean="0"/>
              <a:t>Yield increases declining</a:t>
            </a:r>
            <a:endParaRPr lang="en-GB" dirty="0"/>
          </a:p>
        </p:txBody>
      </p:sp>
      <p:sp>
        <p:nvSpPr>
          <p:cNvPr id="38919" name="Text Box 26"/>
          <p:cNvSpPr txBox="1">
            <a:spLocks noChangeArrowheads="1"/>
          </p:cNvSpPr>
          <p:nvPr/>
        </p:nvSpPr>
        <p:spPr bwMode="auto">
          <a:xfrm>
            <a:off x="609600" y="2349008"/>
            <a:ext cx="3886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Bef>
                <a:spcPts val="1200"/>
              </a:spcBef>
              <a:buClr>
                <a:schemeClr val="bg2"/>
              </a:buClr>
              <a:buSzPct val="140000"/>
              <a:buFont typeface="Wingdings" pitchFamily="2" charset="2"/>
              <a:buChar char="§"/>
              <a:defRPr sz="2200">
                <a:solidFill>
                  <a:schemeClr val="bg2"/>
                </a:solidFill>
                <a:latin typeface="Verdana" pitchFamily="34" charset="0"/>
              </a:defRPr>
            </a:lvl1pPr>
            <a:lvl2pPr marL="742950" indent="-285750">
              <a:lnSpc>
                <a:spcPts val="2500"/>
              </a:lnSpc>
              <a:spcBef>
                <a:spcPts val="1000"/>
              </a:spcBef>
              <a:buClr>
                <a:schemeClr val="bg2"/>
              </a:buClr>
              <a:buSzPct val="115000"/>
              <a:buFont typeface="Verdana" pitchFamily="34" charset="0"/>
              <a:buChar char="●"/>
              <a:defRPr sz="2200">
                <a:solidFill>
                  <a:schemeClr val="bg2"/>
                </a:solidFill>
                <a:latin typeface="Verdana" pitchFamily="34" charset="0"/>
              </a:defRPr>
            </a:lvl2pPr>
            <a:lvl3pPr marL="1143000" indent="-228600">
              <a:lnSpc>
                <a:spcPts val="2500"/>
              </a:lnSpc>
              <a:spcBef>
                <a:spcPts val="1000"/>
              </a:spcBef>
              <a:buSzPct val="115000"/>
              <a:buFont typeface="Verdana" pitchFamily="34" charset="0"/>
              <a:buChar char="●"/>
              <a:defRPr sz="2200">
                <a:solidFill>
                  <a:schemeClr val="bg2"/>
                </a:solidFill>
                <a:latin typeface="Verdana" pitchFamily="34" charset="0"/>
              </a:defRPr>
            </a:lvl3pPr>
            <a:lvl4pPr marL="1600200" indent="-228600">
              <a:lnSpc>
                <a:spcPts val="2500"/>
              </a:lnSpc>
              <a:spcBef>
                <a:spcPct val="20000"/>
              </a:spcBef>
              <a:buSzPct val="115000"/>
              <a:buFont typeface="Verdana" pitchFamily="34" charset="0"/>
              <a:buChar char="●"/>
              <a:defRPr sz="2200">
                <a:solidFill>
                  <a:schemeClr val="bg2"/>
                </a:solidFill>
                <a:latin typeface="Verdana" pitchFamily="34" charset="0"/>
              </a:defRPr>
            </a:lvl4pPr>
            <a:lvl5pPr marL="2057400" indent="-228600">
              <a:lnSpc>
                <a:spcPts val="2500"/>
              </a:lnSpc>
              <a:spcBef>
                <a:spcPct val="20000"/>
              </a:spcBef>
              <a:buSzPct val="115000"/>
              <a:buFont typeface="Verdana" pitchFamily="34" charset="0"/>
              <a:buChar char="●"/>
              <a:defRPr sz="2200">
                <a:solidFill>
                  <a:schemeClr val="bg2"/>
                </a:solidFill>
                <a:latin typeface="Verdana" pitchFamily="34" charset="0"/>
              </a:defRPr>
            </a:lvl5pPr>
            <a:lvl6pPr marL="2514600" indent="-228600" eaLnBrk="0" fontAlgn="base" hangingPunct="0">
              <a:lnSpc>
                <a:spcPts val="2500"/>
              </a:lnSpc>
              <a:spcBef>
                <a:spcPct val="20000"/>
              </a:spcBef>
              <a:spcAft>
                <a:spcPct val="0"/>
              </a:spcAft>
              <a:buSzPct val="115000"/>
              <a:buFont typeface="Verdana" pitchFamily="34" charset="0"/>
              <a:buChar char="●"/>
              <a:defRPr sz="2200">
                <a:solidFill>
                  <a:schemeClr val="bg2"/>
                </a:solidFill>
                <a:latin typeface="Verdana" pitchFamily="34" charset="0"/>
              </a:defRPr>
            </a:lvl6pPr>
            <a:lvl7pPr marL="2971800" indent="-228600" eaLnBrk="0" fontAlgn="base" hangingPunct="0">
              <a:lnSpc>
                <a:spcPts val="2500"/>
              </a:lnSpc>
              <a:spcBef>
                <a:spcPct val="20000"/>
              </a:spcBef>
              <a:spcAft>
                <a:spcPct val="0"/>
              </a:spcAft>
              <a:buSzPct val="115000"/>
              <a:buFont typeface="Verdana" pitchFamily="34" charset="0"/>
              <a:buChar char="●"/>
              <a:defRPr sz="2200">
                <a:solidFill>
                  <a:schemeClr val="bg2"/>
                </a:solidFill>
                <a:latin typeface="Verdana" pitchFamily="34" charset="0"/>
              </a:defRPr>
            </a:lvl7pPr>
            <a:lvl8pPr marL="3429000" indent="-228600" eaLnBrk="0" fontAlgn="base" hangingPunct="0">
              <a:lnSpc>
                <a:spcPts val="2500"/>
              </a:lnSpc>
              <a:spcBef>
                <a:spcPct val="20000"/>
              </a:spcBef>
              <a:spcAft>
                <a:spcPct val="0"/>
              </a:spcAft>
              <a:buSzPct val="115000"/>
              <a:buFont typeface="Verdana" pitchFamily="34" charset="0"/>
              <a:buChar char="●"/>
              <a:defRPr sz="2200">
                <a:solidFill>
                  <a:schemeClr val="bg2"/>
                </a:solidFill>
                <a:latin typeface="Verdana" pitchFamily="34" charset="0"/>
              </a:defRPr>
            </a:lvl8pPr>
            <a:lvl9pPr marL="3886200" indent="-228600" eaLnBrk="0" fontAlgn="base" hangingPunct="0">
              <a:lnSpc>
                <a:spcPts val="2500"/>
              </a:lnSpc>
              <a:spcBef>
                <a:spcPct val="20000"/>
              </a:spcBef>
              <a:spcAft>
                <a:spcPct val="0"/>
              </a:spcAft>
              <a:buSzPct val="115000"/>
              <a:buFont typeface="Verdana" pitchFamily="34" charset="0"/>
              <a:buChar char="●"/>
              <a:defRPr sz="2200">
                <a:solidFill>
                  <a:schemeClr val="bg2"/>
                </a:solidFill>
                <a:latin typeface="Verdana" pitchFamily="34" charset="0"/>
              </a:defRPr>
            </a:lvl9pPr>
          </a:lstStyle>
          <a:p>
            <a:pPr>
              <a:lnSpc>
                <a:spcPct val="100000"/>
              </a:lnSpc>
              <a:spcBef>
                <a:spcPct val="50000"/>
              </a:spcBef>
              <a:buClrTx/>
              <a:buSzTx/>
              <a:buFontTx/>
              <a:buNone/>
            </a:pPr>
            <a:r>
              <a:rPr lang="en-GB" altLang="en-US" sz="1600" b="1" dirty="0" smtClean="0">
                <a:solidFill>
                  <a:srgbClr val="519FD7"/>
                </a:solidFill>
                <a:latin typeface="Arial" pitchFamily="34" charset="0"/>
                <a:ea typeface="ＭＳ Ｐゴシック" pitchFamily="34" charset="-128"/>
              </a:rPr>
              <a:t>Cassman, 1999</a:t>
            </a:r>
          </a:p>
        </p:txBody>
      </p:sp>
      <p:sp>
        <p:nvSpPr>
          <p:cNvPr id="38920" name="Line 20"/>
          <p:cNvSpPr>
            <a:spLocks noChangeShapeType="1"/>
          </p:cNvSpPr>
          <p:nvPr/>
        </p:nvSpPr>
        <p:spPr bwMode="auto">
          <a:xfrm flipH="1">
            <a:off x="1600200" y="2615708"/>
            <a:ext cx="438150" cy="8683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GB" sz="2400" dirty="0" smtClean="0">
              <a:solidFill>
                <a:srgbClr val="005172"/>
              </a:solidFill>
              <a:latin typeface="Times New Roman" pitchFamily="18" charset="0"/>
            </a:endParaRPr>
          </a:p>
        </p:txBody>
      </p:sp>
      <p:sp>
        <p:nvSpPr>
          <p:cNvPr id="38921" name="Text Box 32"/>
          <p:cNvSpPr txBox="1">
            <a:spLocks noChangeArrowheads="1"/>
          </p:cNvSpPr>
          <p:nvPr/>
        </p:nvSpPr>
        <p:spPr bwMode="auto">
          <a:xfrm>
            <a:off x="5546725" y="2237883"/>
            <a:ext cx="3886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Bef>
                <a:spcPts val="1200"/>
              </a:spcBef>
              <a:buClr>
                <a:schemeClr val="bg2"/>
              </a:buClr>
              <a:buSzPct val="140000"/>
              <a:buFont typeface="Wingdings" pitchFamily="2" charset="2"/>
              <a:buChar char="§"/>
              <a:defRPr sz="2200">
                <a:solidFill>
                  <a:schemeClr val="bg2"/>
                </a:solidFill>
                <a:latin typeface="Verdana" pitchFamily="34" charset="0"/>
              </a:defRPr>
            </a:lvl1pPr>
            <a:lvl2pPr marL="742950" indent="-285750">
              <a:lnSpc>
                <a:spcPts val="2500"/>
              </a:lnSpc>
              <a:spcBef>
                <a:spcPts val="1000"/>
              </a:spcBef>
              <a:buClr>
                <a:schemeClr val="bg2"/>
              </a:buClr>
              <a:buSzPct val="115000"/>
              <a:buFont typeface="Verdana" pitchFamily="34" charset="0"/>
              <a:buChar char="●"/>
              <a:defRPr sz="2200">
                <a:solidFill>
                  <a:schemeClr val="bg2"/>
                </a:solidFill>
                <a:latin typeface="Verdana" pitchFamily="34" charset="0"/>
              </a:defRPr>
            </a:lvl2pPr>
            <a:lvl3pPr marL="1143000" indent="-228600">
              <a:lnSpc>
                <a:spcPts val="2500"/>
              </a:lnSpc>
              <a:spcBef>
                <a:spcPts val="1000"/>
              </a:spcBef>
              <a:buSzPct val="115000"/>
              <a:buFont typeface="Verdana" pitchFamily="34" charset="0"/>
              <a:buChar char="●"/>
              <a:defRPr sz="2200">
                <a:solidFill>
                  <a:schemeClr val="bg2"/>
                </a:solidFill>
                <a:latin typeface="Verdana" pitchFamily="34" charset="0"/>
              </a:defRPr>
            </a:lvl3pPr>
            <a:lvl4pPr marL="1600200" indent="-228600">
              <a:lnSpc>
                <a:spcPts val="2500"/>
              </a:lnSpc>
              <a:spcBef>
                <a:spcPct val="20000"/>
              </a:spcBef>
              <a:buSzPct val="115000"/>
              <a:buFont typeface="Verdana" pitchFamily="34" charset="0"/>
              <a:buChar char="●"/>
              <a:defRPr sz="2200">
                <a:solidFill>
                  <a:schemeClr val="bg2"/>
                </a:solidFill>
                <a:latin typeface="Verdana" pitchFamily="34" charset="0"/>
              </a:defRPr>
            </a:lvl4pPr>
            <a:lvl5pPr marL="2057400" indent="-228600">
              <a:lnSpc>
                <a:spcPts val="2500"/>
              </a:lnSpc>
              <a:spcBef>
                <a:spcPct val="20000"/>
              </a:spcBef>
              <a:buSzPct val="115000"/>
              <a:buFont typeface="Verdana" pitchFamily="34" charset="0"/>
              <a:buChar char="●"/>
              <a:defRPr sz="2200">
                <a:solidFill>
                  <a:schemeClr val="bg2"/>
                </a:solidFill>
                <a:latin typeface="Verdana" pitchFamily="34" charset="0"/>
              </a:defRPr>
            </a:lvl5pPr>
            <a:lvl6pPr marL="2514600" indent="-228600" eaLnBrk="0" fontAlgn="base" hangingPunct="0">
              <a:lnSpc>
                <a:spcPts val="2500"/>
              </a:lnSpc>
              <a:spcBef>
                <a:spcPct val="20000"/>
              </a:spcBef>
              <a:spcAft>
                <a:spcPct val="0"/>
              </a:spcAft>
              <a:buSzPct val="115000"/>
              <a:buFont typeface="Verdana" pitchFamily="34" charset="0"/>
              <a:buChar char="●"/>
              <a:defRPr sz="2200">
                <a:solidFill>
                  <a:schemeClr val="bg2"/>
                </a:solidFill>
                <a:latin typeface="Verdana" pitchFamily="34" charset="0"/>
              </a:defRPr>
            </a:lvl6pPr>
            <a:lvl7pPr marL="2971800" indent="-228600" eaLnBrk="0" fontAlgn="base" hangingPunct="0">
              <a:lnSpc>
                <a:spcPts val="2500"/>
              </a:lnSpc>
              <a:spcBef>
                <a:spcPct val="20000"/>
              </a:spcBef>
              <a:spcAft>
                <a:spcPct val="0"/>
              </a:spcAft>
              <a:buSzPct val="115000"/>
              <a:buFont typeface="Verdana" pitchFamily="34" charset="0"/>
              <a:buChar char="●"/>
              <a:defRPr sz="2200">
                <a:solidFill>
                  <a:schemeClr val="bg2"/>
                </a:solidFill>
                <a:latin typeface="Verdana" pitchFamily="34" charset="0"/>
              </a:defRPr>
            </a:lvl7pPr>
            <a:lvl8pPr marL="3429000" indent="-228600" eaLnBrk="0" fontAlgn="base" hangingPunct="0">
              <a:lnSpc>
                <a:spcPts val="2500"/>
              </a:lnSpc>
              <a:spcBef>
                <a:spcPct val="20000"/>
              </a:spcBef>
              <a:spcAft>
                <a:spcPct val="0"/>
              </a:spcAft>
              <a:buSzPct val="115000"/>
              <a:buFont typeface="Verdana" pitchFamily="34" charset="0"/>
              <a:buChar char="●"/>
              <a:defRPr sz="2200">
                <a:solidFill>
                  <a:schemeClr val="bg2"/>
                </a:solidFill>
                <a:latin typeface="Verdana" pitchFamily="34" charset="0"/>
              </a:defRPr>
            </a:lvl8pPr>
            <a:lvl9pPr marL="3886200" indent="-228600" eaLnBrk="0" fontAlgn="base" hangingPunct="0">
              <a:lnSpc>
                <a:spcPts val="2500"/>
              </a:lnSpc>
              <a:spcBef>
                <a:spcPct val="20000"/>
              </a:spcBef>
              <a:spcAft>
                <a:spcPct val="0"/>
              </a:spcAft>
              <a:buSzPct val="115000"/>
              <a:buFont typeface="Verdana" pitchFamily="34" charset="0"/>
              <a:buChar char="●"/>
              <a:defRPr sz="2200">
                <a:solidFill>
                  <a:schemeClr val="bg2"/>
                </a:solidFill>
                <a:latin typeface="Verdana" pitchFamily="34" charset="0"/>
              </a:defRPr>
            </a:lvl9pPr>
          </a:lstStyle>
          <a:p>
            <a:pPr>
              <a:lnSpc>
                <a:spcPct val="100000"/>
              </a:lnSpc>
              <a:spcBef>
                <a:spcPct val="50000"/>
              </a:spcBef>
              <a:buClrTx/>
              <a:buSzTx/>
              <a:buFontTx/>
              <a:buNone/>
            </a:pPr>
            <a:r>
              <a:rPr lang="en-GB" altLang="en-US" sz="1600" b="1" dirty="0" smtClean="0">
                <a:solidFill>
                  <a:srgbClr val="519FD7"/>
                </a:solidFill>
                <a:latin typeface="Arial" pitchFamily="34" charset="0"/>
                <a:ea typeface="ＭＳ Ｐゴシック" pitchFamily="34" charset="-128"/>
              </a:rPr>
              <a:t>Grassini et al., 2011</a:t>
            </a:r>
          </a:p>
        </p:txBody>
      </p:sp>
      <p:sp>
        <p:nvSpPr>
          <p:cNvPr id="38922" name="Line 34"/>
          <p:cNvSpPr>
            <a:spLocks noChangeShapeType="1"/>
          </p:cNvSpPr>
          <p:nvPr/>
        </p:nvSpPr>
        <p:spPr bwMode="auto">
          <a:xfrm flipH="1" flipV="1">
            <a:off x="7315200" y="2534746"/>
            <a:ext cx="1290638" cy="579437"/>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GB" sz="2400" dirty="0" smtClean="0">
              <a:solidFill>
                <a:srgbClr val="005172"/>
              </a:solidFill>
              <a:latin typeface="Times New Roman" pitchFamily="18" charset="0"/>
            </a:endParaRPr>
          </a:p>
        </p:txBody>
      </p:sp>
      <p:sp>
        <p:nvSpPr>
          <p:cNvPr id="38923" name="Line 21"/>
          <p:cNvSpPr>
            <a:spLocks noChangeShapeType="1"/>
          </p:cNvSpPr>
          <p:nvPr/>
        </p:nvSpPr>
        <p:spPr bwMode="auto">
          <a:xfrm flipH="1" flipV="1">
            <a:off x="2427288" y="3465021"/>
            <a:ext cx="622300" cy="2438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GB" sz="2400" dirty="0" smtClean="0">
              <a:solidFill>
                <a:srgbClr val="005172"/>
              </a:solidFill>
              <a:latin typeface="Times New Roman" pitchFamily="18" charset="0"/>
            </a:endParaRPr>
          </a:p>
        </p:txBody>
      </p:sp>
      <p:sp>
        <p:nvSpPr>
          <p:cNvPr id="38924" name="Line 29"/>
          <p:cNvSpPr>
            <a:spLocks noChangeShapeType="1"/>
          </p:cNvSpPr>
          <p:nvPr/>
        </p:nvSpPr>
        <p:spPr bwMode="auto">
          <a:xfrm flipV="1">
            <a:off x="3810000" y="3301508"/>
            <a:ext cx="1524000" cy="259080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GB" sz="2400" dirty="0" smtClean="0">
              <a:solidFill>
                <a:srgbClr val="005172"/>
              </a:solidFill>
              <a:latin typeface="Times New Roman" pitchFamily="18" charset="0"/>
            </a:endParaRPr>
          </a:p>
        </p:txBody>
      </p:sp>
      <p:sp>
        <p:nvSpPr>
          <p:cNvPr id="38925" name="Line 24"/>
          <p:cNvSpPr>
            <a:spLocks noChangeShapeType="1"/>
          </p:cNvSpPr>
          <p:nvPr/>
        </p:nvSpPr>
        <p:spPr bwMode="auto">
          <a:xfrm flipV="1">
            <a:off x="4267200" y="4444508"/>
            <a:ext cx="1219200" cy="1447800"/>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GB" sz="2400" dirty="0" smtClean="0">
              <a:solidFill>
                <a:srgbClr val="005172"/>
              </a:solidFill>
              <a:latin typeface="Times New Roman" pitchFamily="18" charset="0"/>
            </a:endParaRPr>
          </a:p>
        </p:txBody>
      </p:sp>
      <p:sp>
        <p:nvSpPr>
          <p:cNvPr id="38926" name="Oval 25"/>
          <p:cNvSpPr>
            <a:spLocks noChangeArrowheads="1"/>
          </p:cNvSpPr>
          <p:nvPr/>
        </p:nvSpPr>
        <p:spPr bwMode="auto">
          <a:xfrm>
            <a:off x="8361363" y="2974483"/>
            <a:ext cx="533400" cy="381000"/>
          </a:xfrm>
          <a:prstGeom prst="ellipse">
            <a:avLst/>
          </a:pr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endParaRPr lang="en-GB" altLang="en-US" dirty="0" smtClean="0">
              <a:solidFill>
                <a:srgbClr val="000000"/>
              </a:solidFill>
              <a:latin typeface="Times" pitchFamily="18" charset="0"/>
              <a:ea typeface="ＭＳ Ｐゴシック" pitchFamily="34" charset="-128"/>
            </a:endParaRPr>
          </a:p>
        </p:txBody>
      </p:sp>
      <p:sp>
        <p:nvSpPr>
          <p:cNvPr id="38927" name="TextBox 4"/>
          <p:cNvSpPr txBox="1">
            <a:spLocks noChangeArrowheads="1"/>
          </p:cNvSpPr>
          <p:nvPr/>
        </p:nvSpPr>
        <p:spPr bwMode="auto">
          <a:xfrm>
            <a:off x="2593975" y="6039946"/>
            <a:ext cx="2430463"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lnSpc>
                <a:spcPts val="1800"/>
              </a:lnSpc>
            </a:pPr>
            <a:r>
              <a:rPr lang="en-GB" altLang="en-US" sz="1400" dirty="0" smtClean="0">
                <a:solidFill>
                  <a:srgbClr val="005172"/>
                </a:solidFill>
                <a:latin typeface="Verdana" pitchFamily="34" charset="0"/>
              </a:rPr>
              <a:t>Cassman et al., 2010</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7" y="0"/>
            <a:ext cx="20288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7073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0725" y="-27723"/>
            <a:ext cx="5830991" cy="1407804"/>
          </a:xfrm>
        </p:spPr>
        <p:txBody>
          <a:bodyPr>
            <a:normAutofit/>
          </a:bodyPr>
          <a:lstStyle/>
          <a:p>
            <a:pPr>
              <a:defRPr/>
            </a:pPr>
            <a:r>
              <a:rPr lang="en-GB" sz="4000" dirty="0" smtClean="0"/>
              <a:t>Natural land is under</a:t>
            </a:r>
            <a:br>
              <a:rPr lang="en-GB" sz="4000" dirty="0" smtClean="0"/>
            </a:br>
            <a:r>
              <a:rPr lang="en-GB" sz="4000" dirty="0" smtClean="0"/>
              <a:t>pressure</a:t>
            </a:r>
            <a:endParaRPr lang="en-GB" sz="4000" dirty="0"/>
          </a:p>
        </p:txBody>
      </p:sp>
      <p:sp>
        <p:nvSpPr>
          <p:cNvPr id="39942" name="Content Placeholder 3"/>
          <p:cNvSpPr>
            <a:spLocks noGrp="1"/>
          </p:cNvSpPr>
          <p:nvPr>
            <p:ph sz="half" idx="2"/>
          </p:nvPr>
        </p:nvSpPr>
        <p:spPr/>
        <p:txBody>
          <a:bodyPr/>
          <a:lstStyle/>
          <a:p>
            <a:endParaRPr lang="en-GB" altLang="en-US" dirty="0" smtClean="0"/>
          </a:p>
        </p:txBody>
      </p:sp>
      <p:pic>
        <p:nvPicPr>
          <p:cNvPr id="399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0725" y="2199728"/>
            <a:ext cx="5883275" cy="469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4" name="TextBox 4"/>
          <p:cNvSpPr txBox="1">
            <a:spLocks noChangeArrowheads="1"/>
          </p:cNvSpPr>
          <p:nvPr/>
        </p:nvSpPr>
        <p:spPr bwMode="auto">
          <a:xfrm>
            <a:off x="3572644" y="6696417"/>
            <a:ext cx="2609850"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lnSpc>
                <a:spcPts val="1800"/>
              </a:lnSpc>
            </a:pPr>
            <a:r>
              <a:rPr lang="en-GB" altLang="en-US" sz="1400" dirty="0" smtClean="0">
                <a:solidFill>
                  <a:srgbClr val="005172"/>
                </a:solidFill>
                <a:latin typeface="Verdana" pitchFamily="34" charset="0"/>
              </a:rPr>
              <a:t>Grassini et al., 2013</a:t>
            </a:r>
          </a:p>
        </p:txBody>
      </p:sp>
      <p:sp>
        <p:nvSpPr>
          <p:cNvPr id="3" name="Content Placeholder 2"/>
          <p:cNvSpPr>
            <a:spLocks noGrp="1"/>
          </p:cNvSpPr>
          <p:nvPr>
            <p:ph sz="half" idx="1"/>
          </p:nvPr>
        </p:nvSpPr>
        <p:spPr/>
        <p:txBody>
          <a:bodyPr/>
          <a:lstStyle/>
          <a:p>
            <a:endParaRPr lang="en-GB" dirty="0"/>
          </a:p>
        </p:txBody>
      </p:sp>
      <p:sp>
        <p:nvSpPr>
          <p:cNvPr id="4" name="AutoShape 2" descr="Image result for area of wal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7194" y="1713953"/>
            <a:ext cx="16192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5" descr="Image result for area of scotla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713953"/>
            <a:ext cx="16192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tben3\Downloads\210450273_c90ef9947f_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2" y="-27724"/>
            <a:ext cx="3152165" cy="45745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847" y="4547147"/>
            <a:ext cx="3260573" cy="369332"/>
          </a:xfrm>
          <a:prstGeom prst="rect">
            <a:avLst/>
          </a:prstGeom>
          <a:noFill/>
        </p:spPr>
        <p:txBody>
          <a:bodyPr wrap="none" rtlCol="0">
            <a:spAutoFit/>
          </a:bodyPr>
          <a:lstStyle/>
          <a:p>
            <a:r>
              <a:rPr lang="en-GB" dirty="0" smtClean="0"/>
              <a:t>© </a:t>
            </a:r>
            <a:r>
              <a:rPr lang="en-GB" dirty="0" err="1" smtClean="0"/>
              <a:t>bertrudestein</a:t>
            </a:r>
            <a:r>
              <a:rPr lang="en-GB" dirty="0" smtClean="0"/>
              <a:t> on </a:t>
            </a:r>
            <a:r>
              <a:rPr lang="en-GB" dirty="0" err="1" smtClean="0"/>
              <a:t>flickr</a:t>
            </a:r>
            <a:r>
              <a:rPr lang="en-GB" dirty="0" smtClean="0"/>
              <a:t> via CC2</a:t>
            </a:r>
            <a:endParaRPr lang="en-GB" dirty="0"/>
          </a:p>
        </p:txBody>
      </p:sp>
    </p:spTree>
    <p:extLst>
      <p:ext uri="{BB962C8B-B14F-4D97-AF65-F5344CB8AC3E}">
        <p14:creationId xmlns:p14="http://schemas.microsoft.com/office/powerpoint/2010/main" val="616471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800135" y="-243408"/>
            <a:ext cx="10873208" cy="74168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Yields </a:t>
            </a:r>
            <a:endParaRPr lang="en-GB" dirty="0"/>
          </a:p>
        </p:txBody>
      </p:sp>
      <p:sp>
        <p:nvSpPr>
          <p:cNvPr id="3" name="Content Placeholder 2"/>
          <p:cNvSpPr>
            <a:spLocks noGrp="1"/>
          </p:cNvSpPr>
          <p:nvPr>
            <p:ph idx="1"/>
          </p:nvPr>
        </p:nvSpPr>
        <p:spPr>
          <a:xfrm>
            <a:off x="544490" y="5805264"/>
            <a:ext cx="8028000" cy="1211287"/>
          </a:xfrm>
        </p:spPr>
        <p:txBody>
          <a:bodyPr>
            <a:normAutofit fontScale="55000" lnSpcReduction="20000"/>
          </a:bodyPr>
          <a:lstStyle/>
          <a:p>
            <a:pPr marL="0" indent="0">
              <a:buNone/>
            </a:pPr>
            <a:r>
              <a:rPr lang="en-GB" i="1" dirty="0" smtClean="0"/>
              <a:t>Model-based </a:t>
            </a:r>
            <a:r>
              <a:rPr lang="en-GB" i="1" dirty="0"/>
              <a:t>distributions of global calorie-weighted yield of maize, soy, wheat, and rice for the historical (1951-2010) and f</a:t>
            </a:r>
            <a:r>
              <a:rPr lang="en-GB" i="1" dirty="0" smtClean="0"/>
              <a:t>uture with </a:t>
            </a:r>
            <a:r>
              <a:rPr lang="en-GB" i="1" dirty="0"/>
              <a:t>(top row) and without (bottom row) the effects of fertilization from increasing atmospheric CO</a:t>
            </a:r>
            <a:r>
              <a:rPr lang="en-GB" i="1" baseline="-25000" dirty="0"/>
              <a:t>2</a:t>
            </a:r>
            <a:r>
              <a:rPr lang="en-GB" i="1" dirty="0"/>
              <a:t> included. The estimated magnitude of a </a:t>
            </a:r>
            <a:r>
              <a:rPr lang="en-GB" i="1" dirty="0" smtClean="0"/>
              <a:t>current 1-in-200 </a:t>
            </a:r>
            <a:r>
              <a:rPr lang="en-GB" i="1" dirty="0"/>
              <a:t>year event </a:t>
            </a:r>
            <a:r>
              <a:rPr lang="en-GB" i="1" dirty="0" smtClean="0"/>
              <a:t>is </a:t>
            </a:r>
            <a:r>
              <a:rPr lang="en-GB" i="1" dirty="0"/>
              <a:t>indicated by </a:t>
            </a:r>
            <a:r>
              <a:rPr lang="en-GB" i="1" dirty="0" smtClean="0"/>
              <a:t>the horizontal line</a:t>
            </a:r>
            <a:endParaRPr lang="en-GB" dirty="0"/>
          </a:p>
          <a:p>
            <a:endParaRPr lang="en-GB"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3665" y="805391"/>
            <a:ext cx="10406911" cy="5069344"/>
          </a:xfrm>
          <a:prstGeom prst="rect">
            <a:avLst/>
          </a:prstGeom>
          <a:noFill/>
          <a:ln>
            <a:noFill/>
          </a:ln>
        </p:spPr>
      </p:pic>
      <p:cxnSp>
        <p:nvCxnSpPr>
          <p:cNvPr id="10" name="Straight Connector 9"/>
          <p:cNvCxnSpPr/>
          <p:nvPr/>
        </p:nvCxnSpPr>
        <p:spPr>
          <a:xfrm>
            <a:off x="4067944" y="2418590"/>
            <a:ext cx="304360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22819" y="4293096"/>
            <a:ext cx="2997453"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6795924" y="1785674"/>
            <a:ext cx="1826141" cy="369332"/>
          </a:xfrm>
          <a:prstGeom prst="rect">
            <a:avLst/>
          </a:prstGeom>
          <a:noFill/>
        </p:spPr>
        <p:txBody>
          <a:bodyPr wrap="none" rtlCol="0">
            <a:spAutoFit/>
          </a:bodyPr>
          <a:lstStyle/>
          <a:p>
            <a:r>
              <a:rPr lang="en-GB" dirty="0" smtClean="0"/>
              <a:t>CO2 fertilisation</a:t>
            </a:r>
            <a:endParaRPr lang="en-GB" dirty="0"/>
          </a:p>
        </p:txBody>
      </p:sp>
      <p:sp>
        <p:nvSpPr>
          <p:cNvPr id="13" name="TextBox 12"/>
          <p:cNvSpPr txBox="1"/>
          <p:nvPr/>
        </p:nvSpPr>
        <p:spPr>
          <a:xfrm rot="16200000">
            <a:off x="6616388" y="4253819"/>
            <a:ext cx="2185214" cy="369332"/>
          </a:xfrm>
          <a:prstGeom prst="rect">
            <a:avLst/>
          </a:prstGeom>
          <a:noFill/>
        </p:spPr>
        <p:txBody>
          <a:bodyPr wrap="none" rtlCol="0">
            <a:spAutoFit/>
          </a:bodyPr>
          <a:lstStyle/>
          <a:p>
            <a:r>
              <a:rPr lang="en-GB" dirty="0" smtClean="0"/>
              <a:t>No CO2 fertilisation</a:t>
            </a:r>
            <a:endParaRPr lang="en-GB" dirty="0"/>
          </a:p>
        </p:txBody>
      </p:sp>
      <p:sp>
        <p:nvSpPr>
          <p:cNvPr id="14" name="TextBox 13"/>
          <p:cNvSpPr txBox="1"/>
          <p:nvPr/>
        </p:nvSpPr>
        <p:spPr>
          <a:xfrm>
            <a:off x="842824" y="909598"/>
            <a:ext cx="1873270" cy="369332"/>
          </a:xfrm>
          <a:prstGeom prst="rect">
            <a:avLst/>
          </a:prstGeom>
          <a:noFill/>
        </p:spPr>
        <p:txBody>
          <a:bodyPr wrap="none" rtlCol="0">
            <a:spAutoFit/>
          </a:bodyPr>
          <a:lstStyle/>
          <a:p>
            <a:r>
              <a:rPr lang="en-GB" dirty="0" smtClean="0"/>
              <a:t>RECENT history</a:t>
            </a:r>
            <a:endParaRPr lang="en-GB" dirty="0"/>
          </a:p>
        </p:txBody>
      </p:sp>
      <p:sp>
        <p:nvSpPr>
          <p:cNvPr id="16" name="TextBox 15"/>
          <p:cNvSpPr txBox="1"/>
          <p:nvPr/>
        </p:nvSpPr>
        <p:spPr>
          <a:xfrm rot="18690291">
            <a:off x="4222194" y="404543"/>
            <a:ext cx="915635" cy="369332"/>
          </a:xfrm>
          <a:prstGeom prst="rect">
            <a:avLst/>
          </a:prstGeom>
          <a:noFill/>
        </p:spPr>
        <p:txBody>
          <a:bodyPr wrap="none" rtlCol="0">
            <a:spAutoFit/>
          </a:bodyPr>
          <a:lstStyle/>
          <a:p>
            <a:r>
              <a:rPr lang="en-GB" dirty="0" smtClean="0"/>
              <a:t>Recent</a:t>
            </a:r>
            <a:endParaRPr lang="en-GB" dirty="0"/>
          </a:p>
        </p:txBody>
      </p:sp>
      <p:sp>
        <p:nvSpPr>
          <p:cNvPr id="17" name="TextBox 16"/>
          <p:cNvSpPr txBox="1"/>
          <p:nvPr/>
        </p:nvSpPr>
        <p:spPr>
          <a:xfrm rot="18649904">
            <a:off x="5000832" y="441586"/>
            <a:ext cx="825867" cy="369332"/>
          </a:xfrm>
          <a:prstGeom prst="rect">
            <a:avLst/>
          </a:prstGeom>
          <a:noFill/>
        </p:spPr>
        <p:txBody>
          <a:bodyPr wrap="none" rtlCol="0">
            <a:spAutoFit/>
          </a:bodyPr>
          <a:lstStyle/>
          <a:p>
            <a:r>
              <a:rPr lang="en-GB" dirty="0" smtClean="0"/>
              <a:t>NEAR</a:t>
            </a:r>
            <a:endParaRPr lang="en-GB" dirty="0"/>
          </a:p>
        </p:txBody>
      </p:sp>
      <p:sp>
        <p:nvSpPr>
          <p:cNvPr id="18" name="TextBox 17"/>
          <p:cNvSpPr txBox="1"/>
          <p:nvPr/>
        </p:nvSpPr>
        <p:spPr>
          <a:xfrm rot="18444050">
            <a:off x="5516423" y="304826"/>
            <a:ext cx="1120820" cy="369332"/>
          </a:xfrm>
          <a:prstGeom prst="rect">
            <a:avLst/>
          </a:prstGeom>
          <a:noFill/>
        </p:spPr>
        <p:txBody>
          <a:bodyPr wrap="none" rtlCol="0">
            <a:spAutoFit/>
          </a:bodyPr>
          <a:lstStyle/>
          <a:p>
            <a:r>
              <a:rPr lang="en-GB" dirty="0" smtClean="0"/>
              <a:t>Mid-Cent</a:t>
            </a:r>
            <a:endParaRPr lang="en-GB" dirty="0"/>
          </a:p>
        </p:txBody>
      </p:sp>
      <p:sp>
        <p:nvSpPr>
          <p:cNvPr id="19" name="TextBox 18"/>
          <p:cNvSpPr txBox="1"/>
          <p:nvPr/>
        </p:nvSpPr>
        <p:spPr>
          <a:xfrm rot="18369221">
            <a:off x="6211616" y="277597"/>
            <a:ext cx="1159292" cy="369332"/>
          </a:xfrm>
          <a:prstGeom prst="rect">
            <a:avLst/>
          </a:prstGeom>
          <a:noFill/>
        </p:spPr>
        <p:txBody>
          <a:bodyPr wrap="none" rtlCol="0">
            <a:spAutoFit/>
          </a:bodyPr>
          <a:lstStyle/>
          <a:p>
            <a:r>
              <a:rPr lang="en-GB" dirty="0" smtClean="0"/>
              <a:t>End-Cent</a:t>
            </a:r>
            <a:endParaRPr lang="en-GB" dirty="0"/>
          </a:p>
        </p:txBody>
      </p:sp>
      <p:sp>
        <p:nvSpPr>
          <p:cNvPr id="9" name="Rectangle 8"/>
          <p:cNvSpPr/>
          <p:nvPr/>
        </p:nvSpPr>
        <p:spPr>
          <a:xfrm>
            <a:off x="-3780927" y="781962"/>
            <a:ext cx="7286916" cy="5092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24997" y="-67192"/>
            <a:ext cx="3380992" cy="1551975"/>
          </a:xfrm>
          <a:solidFill>
            <a:schemeClr val="bg1">
              <a:lumMod val="95000"/>
            </a:schemeClr>
          </a:solidFill>
        </p:spPr>
        <p:txBody>
          <a:bodyPr>
            <a:noAutofit/>
          </a:bodyPr>
          <a:lstStyle/>
          <a:p>
            <a:r>
              <a:rPr lang="en-GB" sz="3600" dirty="0" smtClean="0"/>
              <a:t>Production shocks from weather</a:t>
            </a:r>
            <a:endParaRPr lang="en-GB" sz="3600" dirty="0"/>
          </a:p>
        </p:txBody>
      </p:sp>
      <p:sp>
        <p:nvSpPr>
          <p:cNvPr id="23" name="TextBox 22"/>
          <p:cNvSpPr txBox="1"/>
          <p:nvPr/>
        </p:nvSpPr>
        <p:spPr>
          <a:xfrm>
            <a:off x="8064388" y="1231676"/>
            <a:ext cx="1368152" cy="1169551"/>
          </a:xfrm>
          <a:prstGeom prst="rect">
            <a:avLst/>
          </a:prstGeom>
          <a:noFill/>
        </p:spPr>
        <p:txBody>
          <a:bodyPr wrap="square" rtlCol="0">
            <a:spAutoFit/>
          </a:bodyPr>
          <a:lstStyle/>
          <a:p>
            <a:r>
              <a:rPr lang="en-GB" sz="1400" i="1" dirty="0" smtClean="0"/>
              <a:t>Yields maintained; nutritional quality may decline</a:t>
            </a:r>
            <a:endParaRPr lang="en-GB" sz="1400" i="1" dirty="0"/>
          </a:p>
        </p:txBody>
      </p:sp>
      <p:sp>
        <p:nvSpPr>
          <p:cNvPr id="24" name="TextBox 23"/>
          <p:cNvSpPr txBox="1"/>
          <p:nvPr/>
        </p:nvSpPr>
        <p:spPr>
          <a:xfrm>
            <a:off x="8216788" y="4161486"/>
            <a:ext cx="927212" cy="738664"/>
          </a:xfrm>
          <a:prstGeom prst="rect">
            <a:avLst/>
          </a:prstGeom>
          <a:noFill/>
        </p:spPr>
        <p:txBody>
          <a:bodyPr wrap="square" rtlCol="0">
            <a:spAutoFit/>
          </a:bodyPr>
          <a:lstStyle/>
          <a:p>
            <a:r>
              <a:rPr lang="en-GB" sz="1400" i="1" dirty="0" smtClean="0"/>
              <a:t>Yields impacted more</a:t>
            </a:r>
            <a:endParaRPr lang="en-GB" sz="1400" i="1" dirty="0"/>
          </a:p>
        </p:txBody>
      </p:sp>
      <p:sp>
        <p:nvSpPr>
          <p:cNvPr id="25" name="Rectangle 24"/>
          <p:cNvSpPr/>
          <p:nvPr/>
        </p:nvSpPr>
        <p:spPr>
          <a:xfrm>
            <a:off x="2139790" y="3345878"/>
            <a:ext cx="7544778" cy="2528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18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GB" sz="3600" dirty="0"/>
              <a:t>I</a:t>
            </a:r>
            <a:r>
              <a:rPr lang="en-GB" sz="3600" dirty="0" smtClean="0"/>
              <a:t>nnovation space</a:t>
            </a:r>
            <a:endParaRPr lang="en-GB" sz="3600" dirty="0"/>
          </a:p>
        </p:txBody>
      </p:sp>
      <p:sp>
        <p:nvSpPr>
          <p:cNvPr id="3" name="Content Placeholder 2"/>
          <p:cNvSpPr>
            <a:spLocks noGrp="1"/>
          </p:cNvSpPr>
          <p:nvPr>
            <p:ph idx="1"/>
          </p:nvPr>
        </p:nvSpPr>
        <p:spPr>
          <a:xfrm>
            <a:off x="3749169" y="1484784"/>
            <a:ext cx="5404630" cy="4917162"/>
          </a:xfrm>
        </p:spPr>
        <p:txBody>
          <a:bodyPr>
            <a:normAutofit fontScale="85000" lnSpcReduction="20000"/>
          </a:bodyPr>
          <a:lstStyle/>
          <a:p>
            <a:r>
              <a:rPr lang="en-GB" b="1" u="sng" dirty="0" smtClean="0"/>
              <a:t>Efficiency</a:t>
            </a:r>
            <a:r>
              <a:rPr lang="en-GB" dirty="0" smtClean="0"/>
              <a:t> of resource use, using new and best knowledge </a:t>
            </a:r>
            <a:endParaRPr lang="en-GB" dirty="0"/>
          </a:p>
          <a:p>
            <a:pPr lvl="1"/>
            <a:r>
              <a:rPr lang="en-GB" dirty="0" smtClean="0"/>
              <a:t>Best practice (perhaps especially) in low input systems</a:t>
            </a:r>
          </a:p>
          <a:p>
            <a:pPr lvl="1"/>
            <a:r>
              <a:rPr lang="en-GB" dirty="0" smtClean="0"/>
              <a:t>“Precision” Farming</a:t>
            </a:r>
          </a:p>
          <a:p>
            <a:pPr lvl="1"/>
            <a:r>
              <a:rPr lang="en-GB" dirty="0" smtClean="0"/>
              <a:t>Pest control</a:t>
            </a:r>
          </a:p>
          <a:p>
            <a:pPr lvl="1"/>
            <a:r>
              <a:rPr lang="en-GB" dirty="0" smtClean="0"/>
              <a:t>Fertilisers and their efficiency</a:t>
            </a:r>
          </a:p>
          <a:p>
            <a:r>
              <a:rPr lang="en-GB" sz="3000" dirty="0" smtClean="0"/>
              <a:t>New genetics (crops and livestock) </a:t>
            </a:r>
          </a:p>
          <a:p>
            <a:r>
              <a:rPr lang="en-GB" sz="3000" dirty="0"/>
              <a:t>Manage soils </a:t>
            </a:r>
            <a:r>
              <a:rPr lang="en-GB" sz="3000" dirty="0" smtClean="0"/>
              <a:t>better to avoid loss of function</a:t>
            </a:r>
          </a:p>
          <a:p>
            <a:r>
              <a:rPr lang="en-GB" sz="3000" dirty="0" smtClean="0"/>
              <a:t>Efficient and innovative food storage, processing and </a:t>
            </a:r>
            <a:r>
              <a:rPr lang="en-GB" sz="3000" dirty="0" smtClean="0"/>
              <a:t>transport</a:t>
            </a:r>
          </a:p>
          <a:p>
            <a:r>
              <a:rPr lang="en-GB" sz="3000" dirty="0" smtClean="0"/>
              <a:t>Build resilience (CSA to WTO)</a:t>
            </a:r>
            <a:endParaRPr lang="en-GB" sz="3000" dirty="0"/>
          </a:p>
          <a:p>
            <a:pPr marL="0" indent="0">
              <a:buNone/>
            </a:pPr>
            <a:endParaRPr lang="en-GB" dirty="0" smtClean="0"/>
          </a:p>
          <a:p>
            <a:pPr marL="0" indent="0">
              <a:buNone/>
            </a:pPr>
            <a:endParaRPr lang="en-GB" dirty="0" smtClean="0"/>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14" y="3051830"/>
            <a:ext cx="371244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6930" y="5140062"/>
            <a:ext cx="3712440" cy="1261884"/>
          </a:xfrm>
          <a:prstGeom prst="rect">
            <a:avLst/>
          </a:prstGeom>
          <a:solidFill>
            <a:schemeClr val="bg1">
              <a:lumMod val="95000"/>
            </a:schemeClr>
          </a:solidFill>
        </p:spPr>
        <p:txBody>
          <a:bodyPr wrap="square">
            <a:spAutoFit/>
          </a:bodyPr>
          <a:lstStyle/>
          <a:p>
            <a:r>
              <a:rPr lang="en-GB" sz="1400" dirty="0"/>
              <a:t>Robotic </a:t>
            </a:r>
            <a:r>
              <a:rPr lang="en-GB" sz="1400" dirty="0" smtClean="0"/>
              <a:t>weeding:</a:t>
            </a:r>
          </a:p>
          <a:p>
            <a:r>
              <a:rPr lang="en-GB" sz="1200" i="1" dirty="0" smtClean="0"/>
              <a:t>Weed </a:t>
            </a:r>
            <a:r>
              <a:rPr lang="en-GB" sz="1200" i="1" dirty="0"/>
              <a:t>recognition through machine </a:t>
            </a:r>
            <a:r>
              <a:rPr lang="en-GB" sz="1200" i="1" dirty="0" smtClean="0"/>
              <a:t>vision (</a:t>
            </a:r>
            <a:r>
              <a:rPr lang="en-GB" sz="1200" i="1" dirty="0"/>
              <a:t>26 </a:t>
            </a:r>
            <a:r>
              <a:rPr lang="en-GB" sz="1200" i="1" dirty="0" smtClean="0"/>
              <a:t>species); applies </a:t>
            </a:r>
            <a:r>
              <a:rPr lang="en-GB" sz="1200" i="1" dirty="0" err="1" smtClean="0"/>
              <a:t>Glyphosphate</a:t>
            </a:r>
            <a:r>
              <a:rPr lang="en-GB" sz="1200" i="1" dirty="0" smtClean="0"/>
              <a:t> </a:t>
            </a:r>
            <a:r>
              <a:rPr lang="en-GB" sz="1200" i="1" dirty="0"/>
              <a:t>only to the leaf of the </a:t>
            </a:r>
            <a:r>
              <a:rPr lang="en-GB" sz="1200" i="1" dirty="0" smtClean="0"/>
              <a:t>weed (~1 g </a:t>
            </a:r>
            <a:r>
              <a:rPr lang="en-GB" sz="1200" i="1" dirty="0"/>
              <a:t>per </a:t>
            </a:r>
            <a:r>
              <a:rPr lang="en-GB" sz="1200" i="1" dirty="0" smtClean="0"/>
              <a:t>hectare </a:t>
            </a:r>
            <a:r>
              <a:rPr lang="en-GB" sz="1200" i="1" dirty="0" err="1" smtClean="0"/>
              <a:t>cf</a:t>
            </a:r>
            <a:r>
              <a:rPr lang="en-GB" sz="1200" i="1" dirty="0" smtClean="0"/>
              <a:t> 720 g/ha)</a:t>
            </a:r>
          </a:p>
          <a:p>
            <a:endParaRPr lang="en-GB" sz="1200" i="1" dirty="0" smtClean="0"/>
          </a:p>
          <a:p>
            <a:r>
              <a:rPr lang="en-GB" sz="1400" dirty="0" smtClean="0"/>
              <a:t>Simon Blackmore, Harper Adams</a:t>
            </a:r>
            <a:endParaRPr lang="en-GB" sz="1400" dirty="0"/>
          </a:p>
        </p:txBody>
      </p:sp>
      <p:pic>
        <p:nvPicPr>
          <p:cNvPr id="8" name="Picture 2" descr="http://www.technology.sentamu.com/wp-content/uploads/2013/07/P1010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32" y="461909"/>
            <a:ext cx="3745930" cy="28094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0314" y="0"/>
            <a:ext cx="3734612" cy="646331"/>
          </a:xfrm>
          <a:prstGeom prst="rect">
            <a:avLst/>
          </a:prstGeom>
          <a:solidFill>
            <a:schemeClr val="bg1">
              <a:lumMod val="95000"/>
            </a:schemeClr>
          </a:solidFill>
        </p:spPr>
        <p:txBody>
          <a:bodyPr wrap="square" rtlCol="0">
            <a:spAutoFit/>
          </a:bodyPr>
          <a:lstStyle/>
          <a:p>
            <a:r>
              <a:rPr lang="en-GB" dirty="0" smtClean="0"/>
              <a:t>Stockbridge Technology Centre’s LED Blockhouse</a:t>
            </a:r>
            <a:endParaRPr lang="en-GB" dirty="0"/>
          </a:p>
        </p:txBody>
      </p:sp>
    </p:spTree>
    <p:extLst>
      <p:ext uri="{BB962C8B-B14F-4D97-AF65-F5344CB8AC3E}">
        <p14:creationId xmlns:p14="http://schemas.microsoft.com/office/powerpoint/2010/main" val="17171714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1619672" y="4509120"/>
            <a:ext cx="7772400" cy="1500187"/>
          </a:xfrm>
        </p:spPr>
        <p:txBody>
          <a:bodyPr/>
          <a:lstStyle/>
          <a:p>
            <a:r>
              <a:rPr lang="en-GB" sz="4000" dirty="0"/>
              <a:t>2</a:t>
            </a:r>
            <a:r>
              <a:rPr lang="en-GB" sz="4000" dirty="0" smtClean="0"/>
              <a:t>. What is “sustainable”?</a:t>
            </a:r>
            <a:endParaRPr lang="en-GB" sz="4000" dirty="0"/>
          </a:p>
        </p:txBody>
      </p:sp>
      <p:sp>
        <p:nvSpPr>
          <p:cNvPr id="4" name="Title 5"/>
          <p:cNvSpPr txBox="1">
            <a:spLocks/>
          </p:cNvSpPr>
          <p:nvPr/>
        </p:nvSpPr>
        <p:spPr>
          <a:xfrm>
            <a:off x="1619672" y="3303278"/>
            <a:ext cx="7772400" cy="136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GB" dirty="0" smtClean="0"/>
              <a:t>The challenges of sustainable food and nutrition security</a:t>
            </a:r>
            <a:endParaRPr lang="en-GB" dirty="0"/>
          </a:p>
        </p:txBody>
      </p:sp>
    </p:spTree>
    <p:extLst>
      <p:ext uri="{BB962C8B-B14F-4D97-AF65-F5344CB8AC3E}">
        <p14:creationId xmlns:p14="http://schemas.microsoft.com/office/powerpoint/2010/main" val="35849007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http://bestpage.cz/wallpapers/vesmir/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9" y="0"/>
            <a:ext cx="9154879" cy="6866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5" y="5445224"/>
            <a:ext cx="5832648" cy="1323439"/>
          </a:xfrm>
          <a:prstGeom prst="rect">
            <a:avLst/>
          </a:prstGeom>
          <a:noFill/>
        </p:spPr>
        <p:txBody>
          <a:bodyPr wrap="square" rtlCol="0">
            <a:spAutoFit/>
          </a:bodyPr>
          <a:lstStyle/>
          <a:p>
            <a:r>
              <a:rPr lang="en-US" sz="2000" dirty="0" err="1"/>
              <a:t>Brundtland</a:t>
            </a:r>
            <a:r>
              <a:rPr lang="en-US" sz="2000" dirty="0"/>
              <a:t> Report (1987): </a:t>
            </a:r>
            <a:r>
              <a:rPr lang="en-US" sz="2000" i="1" dirty="0"/>
              <a:t>“Sustainable development is development that meets the </a:t>
            </a:r>
            <a:r>
              <a:rPr lang="en-US" sz="2000" b="1" i="1" dirty="0"/>
              <a:t>needs</a:t>
            </a:r>
            <a:r>
              <a:rPr lang="en-US" sz="2000" i="1" dirty="0"/>
              <a:t> of the present without compromising the ability of future generations to meet their own needs.”</a:t>
            </a:r>
            <a:endParaRPr lang="en-GB" sz="2000" dirty="0"/>
          </a:p>
        </p:txBody>
      </p:sp>
      <p:sp>
        <p:nvSpPr>
          <p:cNvPr id="6" name="TextBox 5"/>
          <p:cNvSpPr txBox="1"/>
          <p:nvPr/>
        </p:nvSpPr>
        <p:spPr>
          <a:xfrm>
            <a:off x="251519" y="249908"/>
            <a:ext cx="1760418" cy="215444"/>
          </a:xfrm>
          <a:prstGeom prst="rect">
            <a:avLst/>
          </a:prstGeom>
          <a:noFill/>
        </p:spPr>
        <p:txBody>
          <a:bodyPr wrap="none" rtlCol="0">
            <a:spAutoFit/>
          </a:bodyPr>
          <a:lstStyle/>
          <a:p>
            <a:r>
              <a:rPr lang="en-GB" sz="800" dirty="0" smtClean="0">
                <a:solidFill>
                  <a:schemeClr val="bg1"/>
                </a:solidFill>
              </a:rPr>
              <a:t>Earthrise from moon: Apollo 8 (NASA)</a:t>
            </a:r>
            <a:endParaRPr lang="en-GB" sz="800" dirty="0">
              <a:solidFill>
                <a:schemeClr val="bg1"/>
              </a:solidFill>
            </a:endParaRPr>
          </a:p>
        </p:txBody>
      </p:sp>
      <p:pic>
        <p:nvPicPr>
          <p:cNvPr id="5" name="Picture 2" descr="http://conversation.which.co.uk/wp-content/uploads/2011/10/fatfoodiStock_000015870569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196752"/>
            <a:ext cx="4419600" cy="258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95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172" y="4642197"/>
            <a:ext cx="3209329" cy="205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483768" y="0"/>
            <a:ext cx="6451898" cy="750590"/>
          </a:xfrm>
        </p:spPr>
        <p:txBody>
          <a:bodyPr>
            <a:normAutofit fontScale="90000"/>
          </a:bodyPr>
          <a:lstStyle/>
          <a:p>
            <a:r>
              <a:rPr lang="en-GB" dirty="0" smtClean="0"/>
              <a:t>What does land do?</a:t>
            </a:r>
            <a:endParaRPr lang="en-GB" dirty="0"/>
          </a:p>
        </p:txBody>
      </p:sp>
      <p:pic>
        <p:nvPicPr>
          <p:cNvPr id="4" name="Picture 3" descr="classified.jpg"/>
          <p:cNvPicPr>
            <a:picLocks noChangeAspect="1"/>
          </p:cNvPicPr>
          <p:nvPr/>
        </p:nvPicPr>
        <p:blipFill>
          <a:blip r:embed="rId3" cstate="print"/>
          <a:stretch>
            <a:fillRect/>
          </a:stretch>
        </p:blipFill>
        <p:spPr>
          <a:xfrm>
            <a:off x="-17475" y="3212976"/>
            <a:ext cx="3729452" cy="3312369"/>
          </a:xfrm>
          <a:prstGeom prst="rect">
            <a:avLst/>
          </a:prstGeom>
        </p:spPr>
      </p:pic>
      <p:sp>
        <p:nvSpPr>
          <p:cNvPr id="5" name="Content Placeholder 4"/>
          <p:cNvSpPr>
            <a:spLocks noGrp="1"/>
          </p:cNvSpPr>
          <p:nvPr>
            <p:ph idx="1"/>
          </p:nvPr>
        </p:nvSpPr>
        <p:spPr>
          <a:xfrm>
            <a:off x="4932040" y="1600200"/>
            <a:ext cx="3754760" cy="4525963"/>
          </a:xfrm>
        </p:spPr>
        <p:txBody>
          <a:bodyPr/>
          <a:lstStyle/>
          <a:p>
            <a:endParaRPr lang="en-GB" dirty="0"/>
          </a:p>
        </p:txBody>
      </p:sp>
      <p:pic>
        <p:nvPicPr>
          <p:cNvPr id="1026" name="Picture 2" descr="https://encrypted-tbn3.gstatic.com/images?q=tbn:ANd9GcSL4YSrzjcoz3jGubz7crbV6H18i_Xe8S7ssjOwwnlzjUmfMBeI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3" y="1443823"/>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1.gstatic.com/images?q=tbn:ANd9GcQV3pVn1JRg2gXL6ZZeGtGs-4k5NwWhDKxiev1nDgFN9o6DXRJxv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1651" y="747494"/>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2.bp.blogspot.com/-cebh_Hugd0A/UFYOtRXeNmI/AAAAAAAACsA/c9ni6j3BPqs/s400/englands%2Bgreen%2Band%2Bpleasant%2Bland.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3551" y="2564904"/>
            <a:ext cx="2814950" cy="175934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data:image/jpeg;base64,/9j/4AAQSkZJRgABAQAAAQABAAD/2wCEAAkGBxQSEhQUEBQUFhQXFRUVFBgUFBQUFBQVFBQWGBcVFRYYHCggGBolHBQUITEhJSkrLi4uFx8zODMsNygtLisBCgoKDg0OGxAQGiwkHCQsLCwsLCwsLCwsLCwsLCwsLCwsLCwsLCwsLCwsLCwsLCwsLCwsLCwsLCwsLCwsLCwsLP/AABEIALcBEwMBIgACEQEDEQH/xAAbAAABBQEBAAAAAAAAAAAAAAAEAAEDBQYCB//EAEgQAAIBAgMFBQQHBQQJBQEAAAECEQADBBIhBRMxQVEGImFxgTKRodEHFCNCUmKxFZLB4fAWcoKiJDNDU3OywtLxNFRjlLMX/8QAGQEBAQEBAQEAAAAAAAAAAAAAAAECAwQF/8QAJBEBAQEBAAMAAgICAwEAAAAAAAERAhIhMQNBUWEiMnGh8BP/2gAMAwEAAhEDEQA/AMFkroJXeWlFfXfKc5aWWuop4oOQtdgUgKcCqEFp8lOBXUURHloMWy+MsINQgNw/w+IHvqwihdi2mbFPdXgDuh6Rm+IPuNc/yfqf26cfu/0P20n2ltTyDOfTuif3p9KZH0jlUBcvduufxBB5KPmT7qlFa5Y6/hO18+MVHcuk8TNICllrbJrNqTrU1y0AdJ4azXCmKcsTxoOlHSpmvkaVCBXWQ0R2mJI4VIuOYRrwqDLXLUB77XuERNB74z86jikRQwba2ky8IrQbO7TqoGYGeFZKKcChjX3e1jT3NBXS9oHb2e91rIKant4ggRypkTGqs7eYmNSTpAoxsa44qPU8KyOF2gbclYnr0p32o7cST6mmJjVXUt3SDdyzy6+6rvCNbRQFisNs7EmdSorT7MxA5sp91Z6gtMYyusRPlWS2nscN7Nu4W+A9+la364gHEelcftBDwIrMtivMcZse6kk23CjnEx7qrWSvVNo4tcpynWsTtHDyCWYEzoBE1ue1nSgyU1Em0aVVdQZKbJRGWlkqGh8lLJRGSlkoagyUmEAk8v60HE+lEBKC2xZzWwPzr/Gp1cmtc+7grAulwwtrGXCBMW7KLoOcu8/5anVrfLCYs+eIw6j4WjUmAw7gL9rdYKVZFe67ojIQyOikwGBAjQjkQaMwxxSDIl1FHE3BZstcaAAqQUyqoAnQSSxnhXL/AC/be8foDcugKT9RuCATmbGKQIHEgWRI9RTYXa4s4dXGz2W2SXVzjJVi4JkfZ6zJ0nT0q5T61fYWDuLquPtP9FtI26DKH76ARIaJjnVj9I3ZV8lp7VpFtsUW5lAyplbullEEiCy9O/5Vnrd+tc2fwymHdWUMMDeAYZv/AFqfeOaYbDyOPCnbLzwuKHlesP8A9C1aXtqYjQjD4QsO6SFuhWgmGFtXULoYIkzlHDWeztPEnvbnAjThub36b6K1Nk/aWy3fX/alN6yPaTGL52Ldwf5bo/So2xuG5X4PS7au2z78pX41Y29t4lyVVcIG4n/RlIQCPxGZPieRoTaD4hwd5csAAGd3hMOvxKmPSnl2Zw5tEMJUgjkRqD5HnUyrQ2zbRhizZjmiYA0Cg8vM0YErtzdjj1Mqa1ZBIk1oMFsVIkwfjWdRDyo/B4lliZIHATVYq6ubHtnjy6U1rs7bfSYqH9s6Rljxmnt7Yjqf661PaLWx2Rw49ok+Zj9Kkt9lsMDrJ8J0qjv7aZj0HhUf7aYaD3k1Mv8AK60C9k8PrEyeEnh5VwnY2zxJJ9RVKu32HMmoW29cnifKmdfyutTY7PYZPugn8xmmxWCwoGqJ7hNZJts3DzqA7Qbnr508b/KDNqLhzO7T1GlZ+4mtWFzGE8RQ9xgeVaIFqS3fYcCffSK1zlqqlOLf8R99cnEt1PvrjLSiglTFN1NcgydTUcU4FBM1ocjSqKlQcFaWWiClNkqCDLT5KmyU4SggyVDjbcoP76/o1HZKjxFsZZPJlP60vxZfY/AWgAsnvETEchAmasltU2BtaA+FWC29P0rAyuA7c/UsZczWw1tTu2Ey2hBzAeo/d8dNlt7t9hL9q1dt3LbLbLPdsuSrODbZciiO8O8dOoB5V5W+HufWbrLatuBibhlx39JSC34ecRxE1e2NqStu3ew9pb1y+iG6uFsgOhIYgudQ5KRoODNwNcMt/wAq9PqTIu7FslVJEEqCR0JGortrVHm3T7uu7zKoYYamBJ46amPGg8ZY0Pkavnt0DtCzA1FRYz2z17n+L/oSiIpsE6sgC8VJzeoUfwNT5a3z8Tr6iC1IlSBakVa0yQdYMjXlUaAc6mgUsg6URzmFc7tevwohLa8zHkJrlwg4SfOgHNocjXBt1KVpooqEpXOSp8lLJQQZKbJROSlkoBclLJRq2RprR1jAWjxc+6oao8lNkq/xezrarKNJ8arDZoaDyU2Sjfq54xXO6qmhctNRe6pqGkbdNu6M3VLdUAe7p93Re6pbqiBMlQY1SE0/Ev8AGrLdVDjbMp/iWPMyB8al+LPrQbPwjG2GynLprGnvo9bBiguy/bN7JtYTFql0sSBurbDKuUkLDa3JOk5RrxkGRsX2Zni5YXusAcp0YeEH9efKvPfyZfbv/wDL169vO+yuzFfaONtXQcvduA/8RFP6zVbj9mXDtSyjA7tM9xWghWCrAjlMlfdW1wbsmLvILDKFAN26R3SWRMiE8o10P4p61Fh9n23xDYlHzBkQEQIFxUhiG4kZWiOpbwhvo/e/++OGthRLGFHEngB1p1CPraOZetWZsA6aa8uvv41NhdmO0BLZA6mEUDzq3qMzi1WWsCX4QBzPKof2KGDPcuqqwCQTqNDw+VHbUa8jKot5VVpIU5g2hEjx6z4VR43EFU+3tLIVipOhDEwB+ZZIik9rkiksw1q2QCPakNEg5vgOY8DPOn3dFK2YHWQGZR4QFEadOHw5U+6rtz8cuvoUJXQSiRapxbrTIbJSy0Vu6W7oBMlLJRe7pt3QCZKWSi93S3dAJkpZKL3dLd0AmSllord027oB4rpam3dLJQRtwprYHOpd3T5KAu1cQDX3ChMQwPAQKWSlkqAfd0qJyUqo63dLd0ZuqW6qAPd027o3dUt1QB7uhNrNkt5uj2z7mmrfdVVdp1IsSBPfSfKeVTq+l5+ibS2791rlrEk3gPtme2qAojZe6QkyAMsg8Fj7xm82XgrxtDcpcuMJG/W4cMJJzDuKWgeyNOmvGsH2VxVs5xeJCkESmjDUmIOkkSOUFteFeibGt3VtKyPet21YQtx7QQkEjvKJJJGsTGmh4V578emffYfau8sLc3qZGdrJH25vQSGtsyAwdUa53QIBg1b/AEd7ORcMyEfaWr1xC1wAtqFuAgTGguKJ8KDwods105Sx1yrlIAPAhJJUL4n9aGwN27hZQSrXWJUOyKHEHvFLbEzoADp7NS87Mi89Zdvxp8St+04G/a8rEaNbtNct5SZNsJbGUEc2zARpE1y1rFC5Fxy9rQZfs0Zpg6RqeGvIydOFV2xdsWbRbeNleSBlDlVQnQS3HXnA0q/bEPdU7m6smCpCyIgkn83L3elcrLP06zqX9pL2zCLeSwUtwALUIpFqOOUEakieM1519KW079lFsnK4aBmygMGZHGYmAIEhgANd234TXoWExF4A70DQExz0OuZgI4RGgPHSvFfpM2o93FZHWIuOQokgKFSygPCYa3iTBH3/ABqcSy+2u8s9LLY9oZCF4BiOMxoD/EUfu6rex1wXLDMP964PUwF4/Cr3dV7ub6fP6+hRap93RYtU+6q6yD3VLdUZuqW6poD3VLdUZuqW6poC3VLdUbuqW6poC3VNuqN3VLdU0A7qluqN3dNuqaAt1S3VG7ulu6ugPdU26o3dUt3TQFu6fd0Xuqfd00B7ulRm7p6aJd1Tbqj91S3NY1cAbqluqP3NLc00wDuqoO3HdwjGJllHPg0gnQjlNa3dVnO36RhCdf8AWW4jzqW+muP9orOxuzQgVpUsYcaSAcx0P5ufrHKthjcaSQhRjLSCv4dCQC0DgCSJ4Vm+y11FyZnClgAskDMddNeJrSJtBLeIyG07vkzFlbKqWxMZjzJIIA4e0dNZxXX64wE27uUiFC5VDEArnBmCpIIELpwGvhENxhcvol5FdRKkEAMBrGRgSQTpqCJOunCi9s4K2wN63cDBhHeGcW+7EgoMw0I4zxoHYePLgAKEvaTdeGC7wGSYgAiGGYTPCQDIn2avy4N/sFmvBg5W0uUlXzEsVhRorgAEa6AagnWSa0uykNu2FuBWuLIJtqwVQT7Mt3jz92vjX7O21ubYW+pzgwxb2bmsi4jMAfaOqHVTPEQTXbQ7TqtxktDLczkhjJIVyAzlSAcoyxGuojlFcs6vqu28z3Ggv7TW0yi60B2CgE6Ango01nK2h4RXl+3rX1jEX7rAC2jhkMDMWykwW1OVQx05uznksbDaWNF1Gt21uXbimVcrEnKSPZkEaxIEfrVH2kAs4Y5zEoeIBMnXv5RoQDryrfPMjn11b6Vv0c2v9EP/ABbn/TWp3VUX0aWIwXCPtbmkRGorV7quvN9OHf8AtQW6pxao3dV0LVXWcA7qm3VH7qluqaYA3VLdUfuqW6ppgDdUt1R+6pt1TTAO6pt1R+6pt1TTAO6pt1R26pbqmpgHdU26o7dUt1TTAO6pbqjt1TbqmmAt1S3VG7qluqaYC3VKjt1SppjonoCfhTpBo27wIiPHSgmnqB5fM1mVqu93XIAqG2TOriPQUetnQQwPrS+iB8tUHbhD9Tcm2WAZZXXUSRy1rSgMNSF981Q9uLxbCvIBUlJB4TmHlymo1z9VXZ/Au9i2ojdtl3isCVcAjQgnj0PIxxovE42b9zu9xwtp8urG3r3irAcMzeyTxFG9ksOwsgELEdwDpEQ3Hnzojs4VxFotucl8wlxWUkKUBU5T0mTodDx1qa64De4N2rW0cK/cZWRASgyp7AOh89NZ4VXbDJViJEwoYEgmc0EkcYkEangvjWrx627Jsi9vAO8BM3FUOxyqzZSAJga6CqjZdwXFLXlabjzaVZXKCJCOzASQIk6cDFSdF5EYzFmFVULwBHDQg8uJbnpHoarRhA9wm4zMroz7y0wyILRIYHOcwMMJ04KelF7Q2mm7UC0WIHssCoBAbnJDajiOvvorlyQps22KguT7ROYnURppMnUn2qsRDtBbwgDE5CWKTqqL0YlZJIIAgrwmONFOcSgNnFhLgCO2dHzTKkbtyAOKnideGpobY2zBiroSTbDEPcXUFinfK8dJIgk8dI4CdptnZarhyrAmAWILkMSeRccRqeIPGlvtZLis+jDZ5fZ9srEZrg1PHK0Tw8K0xwTSRHDpVd9HV5EwFtVGUZ7sAagd88NBV015SeJE6E9PQVjetp1zyB3VPuqtHW2NB8/jUdy0vKnmzfx4r91XVvDFjA40cMOOtTWgEMg0vf8ACz8f8/EVvZAjvNr4Vy2yhBgnjpNG/WfKk+IA4CuXl27Xj8WKxNmMeg9anubLAXQkt6QaJN2uxilq3rtJx+NWrstuZA+NRXcCy+PlVxvxUN3ECOFWd9az1+PiT6p9zTbqivrgJgEVKhHE112uOQCcOehptz4UfexHjAqK3iiZgE+McqbSyBDZ8KbdVK7NMt3VHU1Nm00iKupgTdUt1U2+OoEmeoMCpEsnzppgXd0qM3LdPiKapp4qrEJcYfdHvoJ8Fd/Evxo2zi5Pf0HlSxOIH3VbziK6TYx6DW9lXOoPvijVsMsCU+NMmLIGqn4fOiLeItjU8altWSIitzhmX41T9rMMxwlwEjXIJAJI766gaVdvjrfIN7qre1OJV8HdUBuCk5dHgMJykgiYmp7/AIa5zQ3ZPZj2kH2kqV9l5MNygsZA8J68dIzGN2ndF5ma21liPtMoZUu5WDZo+63dIOssBzBqLA9lA1osLiNPeFy7bGgCmc0nSJMzIrr7bZrWXF5LuHe4AxCK1shjDmFPd0JOYa6c/ZOPjv8AW+2fdXFaO6PbKFGtsGzELxdVJJPLiToQdOc+PfDYe2q3CttQZGkMcoPsKokxI4Ch8eVwypu7UoqFzlu7u0sfgDHUceOgFZbbmMwuNuWr7pf7qBG+zZrY1zZZSSYJM5R0rEm3+m7cn9rnbotYp7QtszAgKhVSO9bLEhmAgHUe0f11kwGwbhUIDGVTmYgGW5gTxBK8pA+FEbBRbbvh7TI3ezg2mWVEKsMmsiFE6zPpVwcELp3bZsqanMDqxYnPMwZBPUieVW9Z6Sc77ZLA4N7N+1kcK7O1lCVLgtkZmUtquYZH08OVS7euvnW1dxS/WJPcVWCMolipUCGY2+ZYCeAB0rbrhUC/ZhVOoDIqyvAGJkT51Ubc2ZaYrda2Tct5mRgTKs6hGaJj2QB6eVSd701eM5Z/sfeyYRFKMSGuTERG8aNZg+lWV3bIXhaf1Hyqs2Rai0FCEnM40On+sbSKPFq8P9n/AJl+dejI8dt1Lhtuq7AZSBzPeJ9wFF3NoCJAf900DN7kn+ZfnUge7+CP8QP8alkTaJtbTB9oN4aH5Vzf2hGsGP7rfKoXFxuKn3gCnG9PGB61Mi7TLtkdGJ5QrH+FdDaxP3Lh/wADfKoxn4yn7wrp3IEu6qOXs8TyEmrkTaV7H3BA3bjzgVJaxZP3TPmKjtNZJINzMw0K50EHoQNZoi21scADP5lP8fCp6X26baDKNFnyJb+FQ3cS7CHXukciB/Op3y/hPpFNBPBT71+dT0e0ODTLxQ+Jrq5iwPZB9zVRbc7aYPDSty6xcfct5XeRyMaL/iIrznbf0nYm6SuG+xTWDo90jzjKunQHzq/8tTi349X2jtO3bUNibq2k6sVWfBQdWPkKym1PpZw9ru4Vb10jnC27Z8JYF+n3a8fxN97rF7rs7nizsWY+p1qMJUrrOJPrcY36UMQ/s2rQ599rlz9Cv6VD/wD1LH6AGyoHS1P/ADE1jDbjxp8lPbU55jYWvpQ2iP8AaWz4tZtyPHQAVX43tvtC77eLugf/ABkWv/zCz61TWsLPQeoqVcIn+8X4mk5TYmPaDF/+7xP/ANi9/wB1KnXD2+v6/OlWvFPNY4Tbl5FCJeuqvALvGy+SifgKJTa98GTcuT4XG/iazaYODoWnwI+VI4IHjm9/8qu1nx5af9os2puMfN2NIXurR179Zq1hspBGaQZ49KOTEkCCit1zZjMjnrWp0zeZ+loLqzo6lp4gyZq12LNxrtssWBst3STBMqRI1H61mlxkcLNoHjIFyQeE+3y/hVv2TU3br22GjWbgkEhp7vPX9KW+iR6l2OwVjJkX2wALiM6uUYaARrGs6/8AitHh8AiAwTMliR15BtPHz0FeZYFL+FRty9vKO6t2d7da21ySouRlRY1A9J4EWuFxd5rY+sXvsJZmzKVuplJGrhwGT70mSCBrHDz9c2u06kanEtiRCNbW6p+8zBGtxECACGM8OEZdZquTBW7stfRAqEIJugI8gOcoI7rQZMDpHgAzu2uExV3QHKWugjPxhmFsgr0mYk6GmvbFvd+49uxcAGaMQHvAiRnGZ4FqYJkCJ4ipmG61OzdlIpS9ZFqWGbN7ZJc98B0gEaqJ8KsMThhcOR1PshhHsq0giDIObU6x7qrdj7Nw+FtXPq4U2HbeZbQLqGOVe4oJAHdBgAcyedWmzsVvFZjmU5mEMIIAJGgIFcrv12mfA2ydj2cGpW0CEYghQoyhgOIVQACQNTzyipdqf6syRw0Op8fl76KxIBDKRIIMg6jUQJ6Dy60HtNyFgAkNmE92F7pILa8yANJ40593Tr1MYnA7btWgEZ8r6zAYwZPOKku9qbAn7Rm8ArT6SAK8/wC0uOdMVdW2qlZUiQSZZFJMz1JqqfaV08l9AfnXuyPBlenf2wtj2Lbk/myfM1Bd7aXdSLSKAOLEmPdFecDH3ei+4/OuztK4RqFPXQ/OrnJlazH9vMQ4y2gluZGbLLeShtB7vdWXx+KuXTN647/32JHPkeAE1AmJaZyLPk3/AHeNM1wtE200nQB41EfipkVGLKDiV9ahuXLQ0gGPCY8qIFr8g/zf91RPgwfuf83zovoy7ptAP6FOMMi65o840+FdYfDKnC2CfHP/AANPfwiuACkR0LSY6yTT2voNd2+4BW29yDoSXeCOkTrxNQYrtBinXI+IvFOa7x8p0jUTqI5UT+zF/Ca4bZa9D7zWLOq3LzFOKerU7OXofjTtgFPL9fnU8avnFWkDjTPeqzbZ4jnXJ2cPGnjTyipL10jdaszs0eNcts0eNTxq+fKvF0eP9eNdDEAcKNOzR40v2ePH4UynlyFOJ8P0FKif2f4n4U9XKm8vST2Rt/iNcHsraHM1rdBQ9xhNdNeXazydkbR5mp17F2vxNWmsssUShFS1drIN2Ns/iaj8B2WtWszqWnKy9OMc6vmIrvEXALTeXLXmKlq8/QWM2rh8OiK1t790qspZQtddgAMzweOnEydNJrOYvbOFW5mu4bFWXDE5r1h2AngF4GBm4a6aa1tLaNbRrtnKzlQQGzSSqgADiRwHAcqA3uJvo+X2g2VszE2yDGoI8DqCBHuJ4/t6f00XZ8WmQNaVSrd5WUq4OYCTwBGsjhOho26Fec6jKwyENlJ4nu6SNdNKx+zezLhrgubtEYZmFmVDXVEZ2BYzpmEkDl0kV22Nj43DMV2eQlu5l3juS7LlL/6sQYJlZM8gBEEnnedv10nWT42+D2eLNxmtwoc5nQKgzsEChpUcdBr0FWKXJGuk8jE+teKbT2ZcDZmuMSFQ5kAW6WSO9vIJDSBB8fOvQNgbcv4gqXVQuRM8Zg4cEByc2gBJbu5ZgDUzo6/HTn8kagKcxmCPuxpB5z18/Gg9rXAtskmBHEkKOUcY8KJ3o1nry6R/KqrbeIXdsGAPdJ1iCf5HX1qcy6vdmMVe7Ob0byM2YDXSTlAUE/u0IOy+vsVp8BcO6TLwjTyk12Xaa9kteC/WY/sr+Q++k3Zb8v6VrlLSJn3V04p5UZFeyn5fiKmsdkxOo+NagKa5uIRwp5UUn9kLf9RUdzsgnI1ehT1Pxp2tnxqeVGcXsgk+0PhUh7HLyYe/+VXrJHWukFPKjOHsb0Yf16ULiOyDAaMtbPL5/Gori6caeVGCbss/Ir/XpUZ7NP8Alrarak6UDi8A3IkepreptZO52ecchUJ2K/4fgKs9o4K8ODt8flVMy4lf9ow9/wAqqwn2U3T4VGdlt0+FV2KxWKUn7RtJ6moV2tigNHnzX+VTY141anZjdPhXB2Y3SgLe3sTzYfujrFTHb+IAk5f3fkKbFzoR+zW6H40qGPaS8OS/uNSpsTOnqeKWgXFS3sTIrgHSjmWHYzVsKqk0qYX6lBdw9KC2riQtm7ndkUJqyjMy6iCBz1ipEvUJ2gythr+f2TaeYImAs6Tz0qX41z9gHZ3aG6i6s98DgyWAGIkwG+0HAaezTY/tnaZRbvWMVlMMw+rHLImFbk2sNzHDoaq+zO0bJAy3LfAcXArebNxqATnt5QJJziB6zXKz1seifcrJ4Pt3hsOuW1ZxQHMGxAPTidPSiLf0nWzobGIjrkJ49BW3wW17N32HRvLn7+Io9CpEiPSIrnt/bpkeWt2iOIuOyPcQkHS5adAF4GO6QWiSCNfHlR2ytrYlbY3Cq1uZi6MSLijmMu7nkTz416QvCR8BMeo4VwL4jiI84+NXzTxYn9uYq4SEwWKy/idktqfHiTB8qpu1BYp9vvQTHdS7PA5okKOnwrfYq6IMkfvCvO+2u2bQixmi5c9nLJI5STGn/mtz+2L99NvsOwGwlh14NaQjnoRpyqYWdY8am2GN3hLFv8Fm2uh6IK4a93m+dJa5dZoi5h4NR3UoZtoE8h7/AOdRXMYT0rUlZtiwVKc2JNVwxh8KLwGLlxwqWWLLBIwv9RSuYb+oqwD6TUTXOPzrE6rd5gBsP/UV2MJ/UVKt2TRO8gTVtqSQKMNUN2xp/KjExE9P69agxGI05e+ktLIqktZT61MLc1y14TXIxGtdPbmbE4IHiB7hQa7LUyMq+ZUVaNeBHEVEt0Uloy+0uzqNMqvHTuDj7qhsdlUCgQNPyDSfWtLimk0luaVraMr/AGWSdIHP2IHGlf7JIQYAJ/uA8og9fWtVbfWdKjNymmsc3ZAfl/cFPWvNylQ2s4L1SLfpUq2y739OL1KlQT2lJpYgItq4WLl8pyDTJMfe50qVZbkec3tnrcchrNsHqoyk+oM0VfwLZpCiAIyysGOHhpw9KVKufPEuunX5LMWJe6u7uCEZSMsASDwBBBBmDHLxrQbN7b4hJO6FwTqd7lJ6wMsKSaVKt+EtxjzsmpsZ9KF2YXCjTrfzDly3Yqvxf0i4pgDbsWVI4hzvFIHKIUg6jn6UqVcvCfHbzv0Nc7cYi73TZsoTIzCTHGNJHWqe7ZY4gYi5lZoVdLaqirr3QhJ4yffTUqkm/S9Z8baxi7ptqxjU6CSNPCK7+sNz/WlSru89ht/SF+lSqsn39OuJjhNKlQGWdrsBET60zbUJnjT0qnjF1EuMMzRH7UOUjWfMUqVMiaHXGnqffXLYonr8KalVwcb+lv6VKgX1ilv6VKgW/pb+npUDHEVwcRSpUHP1ilSpVc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1389" y="2581173"/>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descr="http://www.ceh.ac.uk/news/news_archive/images/Fig.1.LasioglossumspeciesonOS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2200" y="4553779"/>
            <a:ext cx="2476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104" y="870396"/>
            <a:ext cx="3507912"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57" y="7937"/>
            <a:ext cx="1933314" cy="161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74400" y="7937"/>
            <a:ext cx="1359688" cy="80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895057" y="2581172"/>
            <a:ext cx="5197223" cy="2246769"/>
          </a:xfrm>
          <a:prstGeom prst="rect">
            <a:avLst/>
          </a:prstGeom>
          <a:solidFill>
            <a:schemeClr val="bg1">
              <a:lumMod val="95000"/>
            </a:schemeClr>
          </a:solidFill>
        </p:spPr>
        <p:txBody>
          <a:bodyPr wrap="square" rtlCol="0">
            <a:spAutoFit/>
          </a:bodyPr>
          <a:lstStyle/>
          <a:p>
            <a:r>
              <a:rPr lang="en-GB" sz="2800" dirty="0" smtClean="0"/>
              <a:t>“sustainability” is about maintaining the services land provides, at a landscape scale, appropriate to context.  “doing more with less” is only part of it</a:t>
            </a:r>
            <a:endParaRPr lang="en-GB" sz="2800" dirty="0"/>
          </a:p>
        </p:txBody>
      </p:sp>
    </p:spTree>
    <p:extLst>
      <p:ext uri="{BB962C8B-B14F-4D97-AF65-F5344CB8AC3E}">
        <p14:creationId xmlns:p14="http://schemas.microsoft.com/office/powerpoint/2010/main" val="350475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095501" y="0"/>
            <a:ext cx="7033902" cy="1143000"/>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n-GB" sz="4000" dirty="0" smtClean="0"/>
              <a:t>Trade-offs can complicate: need for full systems’ analysis</a:t>
            </a:r>
            <a:endParaRPr lang="en-GB" sz="4000" dirty="0"/>
          </a:p>
        </p:txBody>
      </p:sp>
      <p:sp>
        <p:nvSpPr>
          <p:cNvPr id="4" name="TextBox 3"/>
          <p:cNvSpPr txBox="1"/>
          <p:nvPr/>
        </p:nvSpPr>
        <p:spPr>
          <a:xfrm>
            <a:off x="2723987" y="6396334"/>
            <a:ext cx="5872684" cy="307777"/>
          </a:xfrm>
          <a:prstGeom prst="rect">
            <a:avLst/>
          </a:prstGeom>
          <a:noFill/>
        </p:spPr>
        <p:txBody>
          <a:bodyPr wrap="square" rtlCol="0">
            <a:spAutoFit/>
          </a:bodyPr>
          <a:lstStyle/>
          <a:p>
            <a:r>
              <a:rPr lang="en-GB" sz="1400" i="1" dirty="0" smtClean="0"/>
              <a:t>Gabriel et al. 2009 J app </a:t>
            </a:r>
            <a:r>
              <a:rPr lang="en-GB" sz="1400" i="1" dirty="0" err="1"/>
              <a:t>E</a:t>
            </a:r>
            <a:r>
              <a:rPr lang="en-GB" sz="1400" i="1" dirty="0" err="1" smtClean="0"/>
              <a:t>col</a:t>
            </a:r>
            <a:r>
              <a:rPr lang="en-GB" sz="1400" i="1" dirty="0" smtClean="0"/>
              <a:t>; 2010 </a:t>
            </a:r>
            <a:r>
              <a:rPr lang="en-GB" sz="1400" i="1" dirty="0" err="1" smtClean="0"/>
              <a:t>Ecol</a:t>
            </a:r>
            <a:r>
              <a:rPr lang="en-GB" sz="1400" i="1" dirty="0" smtClean="0"/>
              <a:t> Letts; Hodgson et al 2010 Ecol. Letts</a:t>
            </a:r>
            <a:endParaRPr lang="en-GB" sz="1400" i="1" dirty="0"/>
          </a:p>
        </p:txBody>
      </p:sp>
      <p:sp>
        <p:nvSpPr>
          <p:cNvPr id="5" name="AutoShape 2" descr="data:image/jpeg;base64,/9j/4AAQSkZJRgABAQAAAQABAAD/2wCEAAkGBhQSERUTExQWFRUVFhsYFxgYGSAZGBwXIBcaGhodHRwbGyYfGiAjGRoYIC8gIycpLiwtGB8xNTAqNSYrLCkBCQoKDgwOGg8PGiwlHyUsLCwyLCwsKSovLywsLC0sLCwsKSwsKiwpMCwqLCwpLCwsLCwsNC0sLCosLCwqLCwpLP/AABEIAMIBAwMBIgACEQEDEQH/xAAbAAACAgMBAAAAAAAAAAAAAAADBAIFAAEGB//EAEYQAAIBAwIEBAQCBgcGBQUAAAECEQMSIQAxBCJBUQUTMmEGcYGRQqEUI1Kx0fAHYnKCweHxFRYzQ1OSc5Oys8IXJCVU0v/EABoBAAMBAQEBAAAAAAAAAAAAAAECAwAEBQb/xAA0EQABAwIDBgUDBAIDAQAAAAABAAIRAyESMUEEE1FhcfAigZGx0RQyoVLB4fEzkgUjQiT/2gAMAwEAAhEDEQA/APV1paywamq62U11yvJQymsI0VaY1opoSsoDUpGsjWxGsisDalbrUjUgw0JWWjT1taetgjUsaErKHl63Zrdw1IONCUUPUwNbJGomNGUIWyNYBrYXUSffQlFTGosmoX++teZrXWWzS1E0NS87WjxA1pKyiKOpW6ia41HzdZZE1lw0MvrLtaEVs6G41O7WoGiglmXQ7dNmmNBdRpgVkuQO2h1ADph40u5GmlBBenoDzpltL1RpgsljU1msK6zTWWVp/vRw4qCj5qmoxKhRnI3BjA0n4n8d8NRgX+YZyE5o+ZmPtryZeHpGIrLtnGT92xoqeFU/+qD22/jrm3rE+Beg+If0n0kgU6ZeRuTbB+UGdVnE/wBLLAEiioHSWJz0/LXJL4QhP/Hn2x/HS3ivhYA5HVjkm5gMD9+gardEwYJXQv8A0u8RO1MZ/Y/z0Wj/AEncVBnyzIwbYj7HONebPUgx+7/AjVhw8+VfGPf5TI9tLvYzVTSC7ql/SbxIJnyzIwLYAM7430tV/pC4sksKkSZtAEAewI1xZ4zYLDSY951fcB8NV3tJo1OszCD5S2tvmobpW3+/fFEkmswJ6CI+0RrQ+OeMmVqsfa0ERjpEaa4D4NdRzNST71D/AID89Wa+DUUZUbiGuYEgYQGIn0ycSOup/UALbvkkOE/pC4tcML/dk/hGmB/STxIyaaHuCpH+P8xqyXwbhxvUB+bE/vJ0QUeGXAciP2QP8BpfqRwW3YUfCP6RWafPokCRBQE4JEzPYScbxrqeA8bpVVuVoyRDcrY9j7Z1y9R6PSpVP0GqzxNmsPlXE+9s/TQ+p5JTTnJejfpA7j76zzPca8m+HKtZhDjliZdSSTMGD7dQeuqzxf4ibzfLWKYVousYfedh9NOK94hbcle2+ZrV+vO+AYNSR3ZFLCcGAR0IkzkQfroT+L8P/wBcfQnQG0DgtuXL0OvxipF5CzMTjYSfy1o8bTiSygRMziP5B15dxfi1JlYIKlRoNvKSs61W4n9SVFGqXKKO6XEdichT0+ejvxqENyV6TV8doLUFNqigtT8wEmFKzHqOJ9tUXjX9IVGiIplap5pzABEhfnLR9M68v4ShxV0NRcrmLgIGRkA4B20/w9CuocfowaQbZKrBzBGdMa7R/abcrr1/pRApIxpq1Qg3AMVAMwOhJkQd9WvD/wBI/CNaC7KSMypgHtI/hrzPhfBKwaXpg+3mADeemdsag/w5VN2FWdiXkjPy7Y0v1DZTbkL1rxH4w4aiqM1SQ4BUKJJB2MdProFD414ZmZfMCRsX5Q2YxJ/fGvL6vgdVlCk0lg7gyxPztx9NCPw9UkHzKeDPU/8Axzto/UNQ3K9o4XxNKoJp1Ee0wbWBg+8HUqlX3H3141R8GqLdFZRcCDCnI+p1P/ZlQCP0gxEenp06631LUNweK9F4j4x4RQSa69oEk/QRke+jnxqhYKhrU7CLgSwGJjrnfGvKavw7JlqpM78g/jqI+HR/1G7ekaP1LUdxzXqX+8XDQD59OCJHMNv3jfbVX4v8d8LQdULFrhM04YCTAnI1xI8La0AVqoA7ED9w0v8A7DWZZ6jmMFmmOuO2dH6ocERQHFd03xvwkn9af/Lf/wDnWa4f9BP/AFav/mH+Os0PquSO4bxK6sfAPDdqn/d/loifAPC9RU/7/wDLT4dJgg755umpKydzIz1HT/XOvlztFT9RXpbsKv8A9weF7VP+/wDy1pv6PeGPWoP73+WrZQCSBJmeuY7/AC9++phQNyTjf6+2l+pqD/0VsAXOf/Sjhcm+p9/8tbH9FNGIWtUj3jXQ0mEj1b9/5/mNbFZQes9RJkYGidrrTZxRwBcun9EwUgpXYEZBjIO8yNNH4Ar/AP7TtGxLtt+er6pUQGJMjO8/z/PfW2qqN2JPvrDa65P3fhY0wuef4A4k589v/MP+K6Gf6Oq5YMajSNjeCR8p106VBMXZ7ex+n3+mphveB3/nbY6P1lfiPT+Uu6auYf4C4iZ82rtvKn/5DQR8C8RcW8yqGiJhdpn9vbXXvxA2DkDv/I1izAIqTj6f67aw2+sBePQrbkLkv9zuJ/61bvlev/cdb/2JxI/59fH9U66o8RmLugIyM/yY++onjjgB8ziM6sNtqHQJNyFyI8ABNzVKxYTkyN9+nvrVXwGi+XNRz7s387a7P9Jf9vYxrF4p5i4THTW+ud2f4W3K5FfC6KgfqwYwLpP79FSxfTTQfQfw11dPjHzzAwB17nt8p+2prxr9wQBnQO2nUfn+FtzzXKNx7dhj31A8RU7D+frrrD4icSgP0Bj8u2g/7UBaDSTYyCo6GO3c6A2w/o/K25HFcrUep7fbWgtTqT+Q11DcVRnNKlnrA/w21GoeHOPIQ/Ug/v8AbRG28WH8fK255rmvIY7mPrqKcOOp/M/w10DcHwxyaUD2Y/x0Kp4NwrDCVV9wx+XWdP8AWjgfQfKG5PFUdVUHX5D+ffQmVBuY1eH4a4eMPVHzAP8AhpZvhGjOK7D5p/pphtlPifQoblyqpUdQZ/nvoTcSOkD66uG+EqZ9PELjusf46E3wp2rUvqSP8NN9XS/V+D8I7kqmNadyBoRq5ww1dN8J1OjUmnqG/iNLVPhysv4QfkQf8dMNqpn/AND1Q3RVY1f30I8RGxH5asH8Erf9I/b+GlanhlUb0yP7p/h9NUFVh1HqtuylfMJ1msPCt+yft/lrNUxJcC9BpMJIJAGekm4Sc2z399tapVwPWF6BRtzSZnc99u2kaVAKBklpIXmghbp9PYift10XhK4LKLwcAQ6gKM9I9QiYBIydeMaUnw3774LrmLFMrxUkgrMGNxAAzAB6nOcZOinjEYCJIOJH4ZHyxvt10CtWYOqskHYAABik3HG20fu1peALKBTLSYIUggEAdCYuMkYI7dM6DmMAk2PVAHjksp8VyyQSAJBMkdcwN8EDHtoz8Su4tKxDHaTjYEbwACdQ4VKZJVzVSwlRIUAG47xuMSc9NB4taYUIyupJAJEMGG+DHKNsAzkaTwuf3HfT+UxEWRqrKGGFIMyO57An36ajT4sGB2HQYGInoYiM4wPbSv6Uy8xgkry9GWMQDtcBE7/fQ6iFbDDRJhcgDORn1bDttqjqeUohOUiAWLwDjJJEkEEgRtMDRmcNK4DRJYnNuxIOO6gxPbSfDhSp2LM0gZxnrI2jpnc6MvGbyREgEYJgY2gg4tGSI+WtgBMhKTGaaFTpiSZDATEiFEfl9TqAZWOTGAoC/QwZwRtP8dLU+IQFQAS27ZtEwYSTIx0wNt9FPBFf+IALlLA3EMxAz6pyQe3Y9DpMIZE297Z2RBKMKADYZQdiAZJkgED37Z30RYXdRmFySY7SYHQycncaDVos3Khl0W0BCDAAUyxIknpjaN+mg8PVa71gm4GYJAODcDswBjHY7aUNLhc/KEwmK/EWyBcevtjc46DG8zOiU15LrWxzRtjqIj7RP7tLniCyEgJIIjBmbpUiRzSZwowDnWVKxLQ1MFxB6DcMCsE9tuvtpgC4RwWEIjIpIg+omLlgSJxMb/66CtYk2+kgGT+HAZ5O8gAnYZidRoVACIJK5AZiDOPeDgAiYJ0twHGvm6ahgiBs0kqc7jGAB2PbWGLCSiQJVuWcAAFGmTynfl3E5xG/vtpduVJcqCfruZPtEj5mDoXC8RtUI9QFpIBJYDY9Pr/poDSVJMqCpNv7ThhIx6ZJET10rWkWJ777CJykJ4cSk2nFxAXHWTAx0gTrOLcIGOZX3jbJ69l6/wCWkPMUsHW4Is8oPNmYiJnEfWdRWuGVll/Thji8E++BNx3Pfvp3UiTM8EokCYTdJZPKsta0ZkYg7CIwe5jWVeLAIBAUFbhG0EygHuQCTA1DiaRVRfJBPMQQJaCcCcGQJz++dCq07irQoG3KRAUKcWwBdMnpgR7lAATM9996Jrxki2AkDJxIOcyJnpgAH3++tLSCkhjtGNo7mdtuud9C/TKdgEzVOMggl2EcpAg5ORjSdUL6g8x6pXaTgjJ6wC0xkZO2mbcxdaCVYvwZNoBIg7H1dew9vfYnUG4QycggQNsjrn3jP00krVCWMcrSCbZBGdgp2kSTnv01lbjmmCWRdy3qKgrAEyM9NsZ302GpkD3msIKacNBUCWBjPUjuMYyBt2+qxLAAlRO8jYEbbbZgwdAbjysEc2M56W5npvGN9umt0PEwjgVEF0KCQbjEAryiRJIG/caMOAyn8LBMUCzEwBAONxJ2Gcfsn7HQv0qpnNu4Bkgd99juNRrtIJggASAxW6djjBIi4kGffvqPCeJgKS5z0t7GMtv+0N4z3OdKRYkCVuSK3Gt3J/vgfkTOs0t+j8X+CCvQsKZb3nm3mdZrQ3i3/ZGeqYFTMMSoDQGMmAAYEqDntAjO2jVq1itepcsYDEkNaAIhYiJHXOdQrcEA7KCpUMedQ1gDHDZAkAe28+2lalbJCnlBGWm4iJAwYA3/AHa7XNBI0jv+/ZSDiRBylN/pDLUmpJt6kTIJCx3GJgjY6ylVqsWYsyrEOJiARygCQSBjv1Ohol18yOUtgdojHSTqdJC6SqKYUi4SYODccmD/AIdOyENAmOHSEQSmOG8VgmS1hF1oNwB2TGNgAdFo+JtcGKI1ptpiN2xPY4kHbppD9IUufMhJUqGK3DBJJKzJ3AHadbhIqW3QGxLQMwBiJEROfyzpN015gjvrb5QLrrXHcQQ9QsSrFjcp3kNgMAAO521McY1iuAC0gCYKzv1wTtI99Qq+HCQ12CM5kmSYP9boJxsdG4RgKaghZA9JJBujB+mIyO+dMQ0NFkqD5pNzZEpBUYmJO2JFwE+2poxV1b9rEe883T+Z1h4VV3qTC3MR0/aVZHN1P330xxvh6qFZTJLegxcFYgAkjGYjH7Xz1hUYCBx6oYSlqrQCQjBCYBIkzzAZwMkEE9pHTUc2Tuc7/hjHz7/lo/h/DckLysQIBG8NMg+2YGNYnBsoFW0kbk4IEGRcOxBkgnM+2iBAMad9/Kc80slflkEg7kkiSDMRidhuP9WaLm1TsFAk4O6gzBIgxic7b50e9QP1mbzDNaChAJgqpttMQB2gmdK1qwpqRZKsBDOCDMGQIMdNs7A6W5tHf45/C0iE1QlrbhUvBgQuLCbZBn1Xddb4nxIoRKm8FhecEyfzI3k9hjSAEmRDsWMbh4EwDGDJ9vqNCqqRkg2qYt3W7sNxNs/bT7ppEHn30/tASp+IcWWYFlVQwJEZkD9xYgZ+eptXS8BZVJiAS3LEi67G/wCExnGl+MqPVh4uKQhtUALLdbQBMn54+WoLWuIxaFJU5BliYkA7bQckTB66LWGAPZGU+agpEjYbm5MhiJkLkYXIPQRqHm3IapYsQAWYBRzRgNBBYzud+sZEhpcYoYiJWBKiQcL8p76JSew7pBi9GW6DIJiVIyDGO3uJ27IcXNAn348xx6ws54IARKvFUz6pDiZcEjPTBJyZGQQPbUKFcl4J5mgMFExDAEKDsekba0lEMxIpuDTBLWzJaWEnGPTEf1ffW6Bco9QUuQMSG2tNoJMzjObRvMam7A1pn37zRbMgotfjKgZ7VANIQ4tC8uQWtiRgAysH21XDiVCh6kVFDekG3Ax1EmZmc++neIdCqhn/AGjcFzJm28kzGenvqvp1A4MKQs3CNxmcA4wFOhRYIIjvqs5xLrI44oC9lmIk3RgEQyyPcYj5xpl+OUvetpDAMFhblaQQYE3QQ0iIFw9tI0qDEsq1VURhnIQEYBkmcf1Z1ug8YItIMgoRdInYzkfiBmIB0xY1xtnHusSRmtcV4tUJJY3KBABUSADMzvOe5xGpVOKV6cyC5ADtmCxg2m7NwK9IEY0hxnItxxMQZzkgzjfE9umi8Nx9tNkNNSWIEkelRc2x+YM+2mLIHgGXC3X5WxXkqw4OmvmG/wAtFkkMuQgHQEhgR6dwd56aGfFWLPUDCWO4C2lUgcpYTk5tjovcnVfX4lWfOBsAgC29AIOSAxkz2+WmqNGmSSiu4XMFAf1K7EkG4PtI2M9NScxp+/pyRBIS48QtYVFuN0q12AQCCJIyQNz9BGoNw3mOoSky4i0nO+9x6dZjMxpilUSuDYoptGFmKQXcku5kCRPMCNhOheIeIsWK1AOUWwsMAQPwkGCGYSSD1xGqAeKwg639La9fQoTKT4kVEYrFNrcXAKwPyJE6zUH8ZqKbS5kY9Y7fLWathOrR35LTzXUupIVgy87kDJNRIUt6AMAlWz0x9FeCpXVPLtNQOOW3vbIHQmDbJnoemgEBTaWxj2JmRPeOYfOdH8I4f9dzhmY8ypB5xEjO64IM5me2g8w2w074d8FNhib5pyqyKssj33EeoWqZyIjPf6D31r9KWmoKsVtiY7xAweokmc76h4lJqkoGpCb1EgKDAiD8s/T66BY1pa5SpNshriYi4m4SMxvqLWSL6o4oyRQ7SGwAC0AwTzTGY2xG0ffW6VZf1xYspOwyciIyMLBsOfb31GmotvyScbY5cfnO2m6LUCtTzFqeYZAH4Sxjt1GJz9c6NQ4RN9MvJBkEwhpxLHlZpSAIX8Txye8DIJ+etk2lwSUYiIO4MTEb5z231p1akGY7oPwmAtwBDcpIE4G/551pgjkQLd5WcmMlo6SsAAz9dOWAAEfty5+4R8TpQPNBIjlwIjCkywnsAMzjVj4WqghQHNRmXzA02AKZyBkiRdJ6fnV0uFamBUhbHM3ReAQchl6kAAwIwd94YPG1VbzByEnJC2qGjMiMk56duujWYHsI17jJZpTvGXrWBcJcwA9Vvb9owp+eNKcPxnUFiCrKf7RDCBByI0XiKZNNK9TMsomQZM3Fj2kkgiMRoPCVnZjyna4BVO/N0A6MScd/fUGBpbAi1uVli4gRxRuI4uCpNsgBVkCJBbcD1dPrqC+JK3K1zS3KJtVegIjeAD/3aW4jgyJJEQFYqdyCY+kR+egsAVY8z2zGTABCw3yWCIHffGqtADS1pgHh6peZTZdbSpqCpayhQVIFkKGM/wB44M6RrordDtggCJJx7AA5kd9S/TgzMWJpg5fmPNhSAI2uyOsaXCw8AxBA+mQY6QV6++nZAPeXp1THJM01sDGQYIkBpukkGVkYAJAJHU6fp8O1aV8xbs2pli0EMTnAG47CNVHBOQXYSYA2E5gjpnf5b66Pwa6glWuFIQUuYMubgZx1i6RGT3iNQq1H02k0zc26zaO/wmaAblRYIKIBJWrDNKgekEoQQRcsqWjcGDkgYqaO6h2IW2Q5UwMDMAyRiAfYT21JU8wFhUW8g3DZbWcYAg43IAGJJ1DjvTaVKESP7snm27iP9NdAaSznJkzmeU8J6aqSY4PhWKVaiPIpxMTdbJctbgEBSwyc+2+lG4xFz5ccsMPUpMRcs7EiNsb6Ro5VXnlkhiZED3juWb7aveC8Qp0KTUzRpuZy4YFTIEZtxHQA7/LXO9rmyc8srd8VQGUXw/hKdVkR2nzcxaAZ/CQQLcA3TBOSNV/E0SjGm6EsVtyLSWOxkCDIEyd5gxpbjaiG3ywaZWDEyYJJlZEm2BnMR2jTArhmNZqjMslSZF8fgYXSDAacxA0sPxYiTBGWvlHFYxkEhSe5YbMiBnO9xgdydQaox5iTdtJ/aECTmZ3O/fTKcC0AlCSRcp2xiCdpmRkT10VKLMhyigSWBaLli7f3LAYjdO2ry1GwAOqV4ziL2yTUmLriTBk7YwNhqHEOzNc4Bg5UiIVR6YBEbgdNNcRXVIClwrROABccwpUdGAOp+IO6tUvZ2hEsFaWYAkE7znODoZEABEi0jVCo0aa23G11YA8rAKJzhVuuBJ/LHZbzwlb8LsZvnKvki4YBXl6Z31HxOraiVEHPLSQ89cG0QV/F1M74xpnj6SPTpOpKOwgqxkggAG0hZJ33GzDfpnNAcA6899UcJwYu/RJKXpgVKYIRiyyVmRGVYxBI6jeRttpRqoG6gn2Mbyeh3PUH8tN12KIVLgS0kAQ6tfm8iCcbb+rEbaW4PhajXMqmo3rMc0L1JHX66sHZugD18s1Pkr7gPEeMNNYpXACAWVAYGAM0icRG/TWapn+HuIbmXh6jqwBDAQCCN4nWa5po8af+rflNB5q6HDcqObjzCRsCqAMcdSIaR22mcb4JmWosytw5m6hSIgRsY0g/xFcAhPoFoAAg5Pb5nOneH4nzAq3EXZgH082Tvk5jB321QEn7latsposa5xz0VjUGGDSV9NPPpZchtubMADtqspVBaZEEm0zi05nEYIO8D9+mEQhTEx3nJhD22xHKZ23Oo0+IhA8BmqeYGiY3kGCNgAc9Qw3jBnJcmpUzQIDJ5oJZuYKDHKFAYSOpJ7fng3DcUjsEZlppTJMxgqQJET6pAz7aXAKPTvkysrLTMqWUwNswNDpMpZi4CoRzBRJ6FgCc8twI7kDWqAGwWZYoycfUoUnj8dwLH1HlUektygGYgdTvrVKs1dAy0xerMpCgLKwCSR0Pz2nGhUzBFxJ8tzH4sGCvuRdH5d9VnCVHBAMwWW4dyLZ/LGnAaSJGXDM/PmqB5aZF+q6A16lWitNxYBbYRjlggg++YxvudR4DhiXKgeZBBJJEZAbGNxgbzkaUPEOy5IVRm2ZAJdh1nIEnrjTFbjZErcpuwBFp9CqYjBjII3IPXUqYaHeLLkkLrWUKIUWU2KgEksVXmF2QCY6ARHfU+B4kwwumDHMPxEkJknpE+2g1PDmQVJeZAQQYMKMgYx6YB99NcKs0wP8AmMQt3QQJVsA9OuiUBhIso8dRqqWNSQ8cwIBMSTOcbAnG0amCoFyggMHEsckQgxsIDEYjrqHiHh9WnUFNjc0HJJgrzKJg4JX3xB1urwDBXAYMWYZunAOQNp6k97R11qdN76O8bdvEZIuIBwlVlM+YzlgbZ2UbbneAGxk/iMjQUlRULZDAAYEYYEnGZGM7GTqBrliEHKFVjnYEfT8/vq4pu6uoqL/ylCk4xM5kb5GSdu86JIGaJ5JekDBZYpWgupkAmGIFvfKzjtovE/E1eAJIpuSTJBkQmANwDn56zhXRhS/qF2jrAkxH2nSyILkcD0q9wjMgiBjB5mI0m7Y4y8A8EoJFgpDgWVbmH/EyBMkAEb9REPHy034aUrUoqMwwxDrlo5nGfq3zj5aSTiDFpRjYlq9DaeUwQIHKJJzmTq1peF1KwmkoCC0QWy3L+G6CeWOvXHUaWrUDW+IwOKZovZVJpFnqKGLW1Coa20HfFvzB+p1s1FVEkZvqT2MEKAy/Q9T6jqFdRMgmWIY4H4mKkMdp2G3X563w9FQaRzCPCk7kBwIxnBBz+Wm0WWl4k81MqrZtAGTNkmAM74/LVjU+HqloqthScbl4JiWEYHQjEWj6J0eAIdat5U3XKQcgEscH+12nbVhWrVqqot7l6pymZwFW7mAG2d4xJjOpvxlw3ZEaz+yfHI8XRVNOvUKAFi3OVUElj6FgCc/LtMaTSsR0CsGYFSM5WIgmZu6Hcj6as+B4LnUNaAH8ySyggFszc0AwsW7zHcaS4plQ1KV1w5GLTc9xtxeNwZyCJkdCNXbEwpk2TfhPijCpAppUuWCrxuIO+LTaOm/L20fjfiI1KUVFNRixsebQJ5iIA5sYk9x21znCq/mGDEEsJjfYwTjbH0xpscI1O8wzFAWdXQ8oggSJyCWUR7jSOoMdUxHPz77uqAkN5LOOqNys4IuU2FTABumdjcAZG/1xk3EccoEsS1RgBIgAHJKtiWIIi4Hr7aTocWrKCwAIObebBjJBaZtBx19tyanWVEaooIYyoPqFrAqRAPJaQ2YMjtGukuLiSc1KNENorB2pq7hQWLVMsMne0kE9R3I+wDxKKwgvTJPNkxFuwiMGRj39sz47xITTqU2WStlsEOqhSoxJlbR6iZJkxkHQ61O5SxtaWAuXn5yD174gjSCXCYXVQDJh+S6zh/EKVi2cVxVNYwkI9o7XFJOs1y9KuoADNnrDKB9rtZrzzsLScj6D4Xb/APN+sqx4jw2gtgVXUlQCxYEXj1fSdtHo8JapceWAbihuxYcqO8yOvbW6yMzTKkpTvYTELeJjMEwfyJ1rzF5L2jlCMACPwiCcwwO0/wANd4sQSLLgrPDhmTHFPvwzUnRixVGUEuZIItBURMHDNtvrfE8QMqqqVJgkC3MMQI91NukaXFkgoQHlSCWiFIGwnsoxHvq0qOtNVhVJKq+RgXAKYgjILF9uw0A4huBwEzn5LngG6quK8Qd6lMWwoRaZIALAZknGDIzttprh+JvFVmAIHfrLSxXsIJzo3CcNVIqVVUBUnzDIEgOWjOdiT9dK8NUVKdskk5Is69rj7bgiJn56lia6QIt3dOGGJVt4TxFClTJrqXYgZ5WFnLB5W3GSfnqtcKaxABIFpUOMkeoQdlm0j6/PTlCpTa1V5DTQl7oguJJMMduUDA3O2NKVvEWd2uMhVAVgucAlQTiCIYz11JjMFQuBJnicuECESZCn4klNspb6cIcld4k4uPMTt8tL0Lgy1JA2BBEzHKT23Wf9dG4ilY6TOBNQxJOGIA7m0jHtqaUUYmCbAxJIGCGYwI6Edux31YEze6mclHxTgxLkSxIwZjrG20nt0n21Ckppqq3mRgxOyzjpjf6a0s1GSAGOBCxBDSANwDM/u03U4byuSooLi5WzIEg9Rvy594jTTKwMZJPw2owtZ4IMSCbfxZTPp5Wj6d9XXiCIaFKoqsoV1Z1GYVwzW9BiY9pPbVWPDl8mS5FocjluBJAJ9JO28/XbQrmFUXNyjmIO0lpIO4EZ+2pkFx8LiADleD5ZJsgq7xGi61Few2PMHcHNox7xOTP21Z0uCeqVRCCENk57WiCdgZ22weut/oyiq96E01RTYGIN0gTgHbb2AOlOG4kLMyAzzEyGyFUR0gTn56uL2hKUzR4dqJNPlYKbSesyJlth7xOlFq2rcpl2LiMk33GIGIEdfc6JWaadToXBPYXYIJPSJP56D4dQDMAHEgkyI2KnqTGDEnH5aScyr0/CQ+Ms0asr0hSdOVihk+oEwZGRAEMBnsTqdXxmtUpwzCZEAqskQYg9Ccjp0Gx0vxtepRJpXLlQLbgQJ2mARsM/TPTQfDfDjVp1SrAsvzZTgwBHWcycbbaXdMfDiATxQe8zIOeaGkcgZcKZgAxOSd56rEbYOn/HPF2NhIUBSbFUQIE3HuJ5RP8AVmNZxtO2othi4Z5gwuBb8Rw0rdkge+2luL8Pa5kUhj5bQTlsOzEDuSCuPc6xDXEOSXyRf0i9QoicQZ2IMicYi4nHb6CxoeJ1Fqs9rOCAaiwrCC4uMTy4DbkTIO2qqgyrSCMhDk+otgKB7T36RudMUqXmBSBlg4giLoXENO1gaR12zMaVzGvBDghcZJjxvxNatRfLS0eWDFqoLSwBUGeY8jCcYOMjVLxyo2WVxOGIi4kAAR2PKsjbfM4021QqQygG2AgG+GkCRncET0k6zxrikqurBGpbhyXLCBC3Iu4iDicwfeSzwYWAW4/KzhN1U2cqiZmnkKoi5mcgTAkwsyZj6aJVKlg0sRKhg7XucQIIANu3TlAAnbUl4kAOq3eUFAA9yCp36kMdtHpcUtWj5JUKQIWoBzgM3NJ3bEkSdwNVLyLQulmyVHsxtEhJ8XxSGpVKUwiuOVUBAG2BOc831PtGlXpsCpUShAtMbsVlwJyYM+2nvEXg2+VCQCsHIEd5O1owe5zoKFwtpgovKQwIk2mJzN0iR03+WrA6qBaACH2KW4i0UwwNpHKcb5IHylSMZyPcaPT4qi9FhVX9aFYcoKktK+XBAKQovB2xAGTOlKVK52VQzTyhRJiCvtBzB+n32tOFuKA3BhknBJtvEGIBjBxM6LmAxKmDCvPD/ElpUxTJpqVmQSGIJYk58h+/7R1muYpUKhEhlUdAQZA+2t6kf+Oa44jqn3sLtq1JRVCKQ6qTzRl0AYNABMjlY79NTo0khy7nfy0AURA5luM8sAdpxB1U1qxIVZIa4znnCmRAnEjmJwJu+et1OI5MDIcEkmZGcx8uuizwgTcpgAbe6sk4RpZrZVlDgHswJGR2IiB31JuKUkoMhNxIbmCYBjGxI9o1Pw9y9G0GGptIAJBKgycEdjjsV99ZxKCmt3lw/lhoE2ySQYPUREf2jolrHNBBvqP39FIAoCcbUUGmtRkV2mD6SmbgfYk9M7jTFNUQFEYFW7TcpJ6f2WXruPmDpLiKVtzDIBEDEBQWIOCYBCn3xpqnXFSk1oDMDdvLQVMe/wCBf+4nrqLhCZYvGBCAcsBv6sgYUzuCZ7/noPAUUd7RUtWILNMhYAF0bmB7iTpqt4mjcKKCoQ9is967xkhTM5AUj5RGqqhYXgCwelixBgQSxn3YCMjbQpkuBJEJ33gcFaV6LK7D1g5wCRKsykkCMQBn5HTFFkemDKCzmAwCCuV22Ex/O9dXpco5pKvTAN2DcjnPtKiemdQoUqNjtzXgdCIBgR2OYMRq9Gkahhp06I06oYC1wmV13AfDdF1U+YKknnEEQxUELAPu2T+yNWXFfDlIi20KQNlawkdJMHscn399cpT4sUjTNKpmtTYkhjh1twBG4BiDiZ+elqHEVh5iqXJIAMZ35QOxEEfydeVV2d9Z29bUIjIaazN+n5WacLYI81Y+VTF9MEsgZuVyAQWBDAH2mYxjSg4lTRYkbADHU7EEiZBGAO/01X8NWlichLRmNyUIJ75Edt9WvD8IwoWsAObvuBAnvJYHB6zkzr06zmF0sEC1plRY0m2qWHGOgUCaZd7gd7UxMz1gmPr30PwnivJ9SI2AMywBMi7P9Yiffvp3iuFU8wb0yCrLjo3LtmMSNjGqThYkBo9IAVjEyR32H8DGpGm1zYOuao4OYYKNxtZLS1rlSFICgQcGczO5P39tC4JEaizFFAUXATJMH0k7jB+8atOIrfo7N5D0mJpxayhiKcA4OOUXbHeNhGqevWBLm02tAlZAvAJHtGNh+1rMdOluPH2XW2uG0jTjPms4Wsz1kqZW9g+ZkELaQBvMjYd++o8GlqlWIkZnGYFvQROftGrTwirVRmQMVYiFuPKAWYmB03zb1jMjQ8XNepUipbgcyrC9IgxYh+502ITC4yEFgbR5him/p5ZNw6mIt3iJmD21ecF4lQSjFLzVcgCTLE2xcR0jmjBBiMRpTwqpw9dKlPynZ2uY1VS5ghJhjaRtBJxmcb6Bw3DFKgDgoCoOcAo2xEzM/LBwdcdQtqvwOkEc4n5CtTpkguEaJ/wrgV4yoS6hLALyhy0rvMmO392Nb48pwvEWU1LKQp5hheYM0MwyGUFfmTvB1zA8VqcOT5bEAXAjKyp39PWGwemrPxDiKj0WcOTLKXuAyvQ+/NA6dNY7M81pLvBFhfvuECDhMNuM0HjShqA0VZRaWPMD6iSLSokcs3AzHyJ1ceDPw5UrXZCpaYY2qXJwwnb1WjIwdtzrl2Fy07cu3MBGJhlGNvUCdZxXMFY01WCBKggWKCJIzuASW951epRx08AcRz19VIOwmUX9Joea4keSzNa3WAAJIiciMxv89LPUVDyGWJPqycZkiZGc6UNDyatrNdAwRscSpievTWuLVBaFMxI2IO8ye8gj7AdNXFMCBK6mbbUpswju8o9Tjw1Mi2WBuDZiMQB3gxJHTfRlNDyHVyxrzfTdMBSMGQcd8fKNBogIrLUZQt0KQboELcRbuDj7+2k+HoBwDMKCqFSSTdkYEQ0gfSc99OWggeWS56lQ1HF7lHiaxEtMsxJJjv8AmOUxkdY0bgaZcWoLpDUgARLE2kG3ecfcxOtU6QYSyOQDaCDgs0kZIx8u+2pUeAPmqvmimGYqWUFiGBxgQYGNu06paJPypNbOSrazcxwVzEEGQe2NZoXHNWSoytbIJBwN+o1mqR32EhJnJdqpL1bVABckyTEzdAMYHrB+mhv4b5aoXhrjlbD09WPmY7YG+2g8ZxNr3KoUGbrsAhhm4jMGB9/fVhS8STyXuzBHTYyAfcc0DHce+uQSADCqclvxHwg8NToVmcMztsAQVJAYdc25EfLTXG8WQFYjGFgxI5ZXHygie2Nc8nAsi4LOGUtJwARgEEzMBknqcdADqwrOGwL7JUmcwwNp3+uBHTOp02lo8Rk3vEfjkgYJsFOgQKbU1K1B6rgCPSxAHyKjr32nGh+C8aKdRrf2+YwZtEj5gCf3bRrdSuVp+WbORo5RvJqSZ6kYE9IWOp034QwpDyzTSo9YwGZxsSJnoBcTn9+umlRbVJa4gA6oEkJri+A4h54hwgFQ2hFaWhYCEqeYbgk++wnVXU8tCqLDKAf1ltssSRmel0jriO+uq8K4akjBVQArUXzSTcJYkiSTtcFjaCBrn/EfEmap5bqkUC3MBIYkgTP7IAGuClUa5xY0EYf6/rkqQQJOqAtMKopA+ZMCVycVBESOgIAnPSAJ0qtAB6k08FrWhuVSSqjB7Zxo/AsMg8wWGe0xbDAhlJGJt/nrq4iqy280llcGQwhid5jcg99866miZS2iU3T4YMgRYFRVBWTGSnpHc3IMDe4jTS8SQtwYg2zaG3IMWjYnJ/I6UeowY/iNhYHYA81vXoNo0zwPCNWamKa+oMyknYFcyTty1FmO8d9I8gNl2SanULQW8UmeOYlywghVCgA72qAR3Pfpk6sKla9CpILECpCtP4gSB/dP0M/PVdXd6RanVQoysKYnIixbSY9iM7Z9tINIgZk7GDmTFsDJmR99YAECMkNZU+KrnkVpYEssqctGSCMhY5TI6HU6FKQKmXAgSwjJDMojbKievqHy0zw60bZKkcptgm5WJgM3QLGJAPqIMYmS1x+jCBAv6MOWFGZ2OMQY30xAbl333oiXOcZclaJU3FmQbiANxsPqQXH00fguLRUqIaAckSm5kmT0YHFmIznpoHg3ElVK2JUU2mGyu4k95Mx99ArcUEpiIBZIPU7vcQPwgYGBs2lLS6QfdZb4RGFSTIYOkATZ+1lpgZG3Ug/PR6qm5ACwlS2TmYjM5O4EzkhtR4Ksaa01uJy+FMrLFQCQcd4Pue+ocXfaqoGLAWwATnzHaMHaCf5GGgSs7JO+EcWadWnURUdmSHB/CcgHGwjqOxyJnVxwHjNHjKpHElaSKAFV2IwQzTdG4ZRnsY31x1eowqlwu6FVAEcxQzBiJBI/PvonDoVZJK5uY4uAUEyAO/LiOraRtJjagrESQEpcS3Cp1mW8FyACbhb6ollOMDZQT7fbRvD/ADKr+Sqi6phSdoxdOceltvoJ0zUe6sEbmVGLAGCBcA1vvL7jP3OaRKr0qpandduCJBEEdt469/rpjLgcOcWVW1HNyOeasfE/A2o8TTp1BaDbDJEkAC63rBIbpjA0Ms1S4U2KlzZnG5IgE4MkdMSPfWl8SrVKivXLVCixcVACsULRAAzy/WT7aVPFEN6SGwsAkTgjEnYljd01qePCMcTyyUnxohMRhWDByqUwFXI5QFkQSQCCT107w/B1KBBqUy9N1vQHKE2gkrPUACT1BEaJ4P4i/CV0rMiMrC1s5W0rzAiYMEfT669R/S0qUwAqsjriRKkHG3bcEfMa4Nu25+zuaAyQdZXbTa3CC2JXjvDUVfBKoAeWTCgHaSdhtJ/fpXgSzXIIuYqUyACRMmdsg7/LXY/F3g3DcMQabiWBBpTJtIMMCMwD0Py1yy1UCU6AUs0tHMbYew0+WTawIzt0nXo7PWbXph7Z81wuBDoKDxSsrpTANMTdd+E80yJwbRgSMEnS/EuWrMTgEBmUHGwKr85ZfnJ0So5ZRyNO7m4FWnaCBgkDOTMk4jW+J4VglR4JkIbiCQAAJiMbqozrta2ZhLMZpQ0qjcxVGkDJOYjHXtGt6ZQUCJqNUv6+XSUp7W8wxEYjG3TWtPuXcQjiPZV5WZqtMtDBjTa2No8okg+5sbp+I6hQ9ClqYaHZSJKrHIVJKc0g3Z+WgUOOFPh3OJuVRBM7tMR3Cv8A92nV4Sp5UgAqQWsugXYkx3jbM64ZgJtFovzKvMQTcjAyAuZCknJAHSMiOuieJLD3tJLoLZEZJ3P0DR7gDroFLivL8sgAKHJMGLSyiCoyYIxBG4HfTLoajLcWtZVNMHJ9VpUCDG4+sd9a8oc1W16LXgLdNu0yQQQYx7QPppviHLPTJgkrE9FIFRSpAxljJx+Gdb4YNcUYYiCDEzDRI3kHb+17ahTozhSDzM43jdQesbsB9Z6axKKuanj1RaZpgKDWtuNssSylGJJEnlx02B1HhPCKnE1nFMQqxftMHAENuQCREdPlp+t4U1Hh3atSPmADyiN2kkgESSRzbdydtR+DA603qimTYcEVDTBIDST0eBg9pH0jtLalJhw/daB19EGkEykeH8Dr1AxSkxQSnNCseY5Abcho+UEDUOMFahaKkhySEUgwuUGJzEDG4gHXX1PjLhg5WoagIj8Jy0wR33jJABnXO/GHj61Sq02eC3MjjlBEiVMGDBBMGI152zbRtL6mF9OAevZVXsYBYpRaYYTkBiQD7MuAO5AmOkzrtaFZaBCFPLCoFAk+kARmYYwBzDeNcbS4RigpBSWmQD0EEZPykg++rPxH44qqKaoFLhSKpdZIIdSbYAyEwJie2q7XTdVhrb+aFIhslI/EXH38WrBFVQ4UsQCxgqSTPLzABY6iBpup4mpliReMwY2Een5cvyxqk48mrUq1QSsgPTGwMy235CTkL8tEX9Hp0xUqOtSoYkGLhMYiMDOdXZRAa0AZCF6OyPpNaS43SHFcYGZwrMUQ3r0N0XHPUHP20IcSQiIIi4zjoYnr7do77ac8T4gPbVSUU0wrACSsMTgbExBj9+q5KRBtBLnIGPUw/ZG8k6625Lzn3JIVx8NcTSpuDxQ5HaByEzaNgRiLon3XSqHzHlMUy5WmxAyB6sZ3ZFWO7T7ago80eWQWKMSkdgMpvEWmQe46DZfwCmz1jTpzTD4F34SJacbG6B7zHWdACJIzSnim+FYqVNpUCTkEZF0gEgSA35nR6n6ppnP6zIxBK2L7xc5P9yeo1vivNNZOHqNcUqQW3USAAxPQTkz7ac4j4Pq+X5v4wEI5+VaclnbIEEQk7/i+kX1BS/yGJsiRiyVVwSBvKGSKr3TuQQYKL3uUA7TJOhcDVmqilRNxls9XyD+Zg/6seCcawSmo9V77EgZFqmQCIk/z11wbgkIrxUNVgQVJiSxChyYIgjr0HU4pxU4m6u/DheDTQDzEYXArBjlDexJJaZn0k6F4X4MtNhVrsiVadV2dGYKCgUhbSIm1gNsEH5DSHCedQDksEdVtLNMl7zJKEEsBiQPz0rx484LXapMlkCCf+IVvu6Geo+nbXMaNSSxpgcczKriGZT/xQgq1AUKXpRDVljlBRCWutwzcwxMAIwHvy3EcSwqMHZroDr1mRv8AY9O3z10XwdQatIYqAXsyCRBVyQVi05O5yJHvHTfEfwdwnlVaoTy6iIxVgTGBMQZEb9PxGPZKu2s2eo2lUkk6gd/utuy8SFyg4Fqx4bhzu7EuT+HvjGQqP9o20g/jZQ1Tw5dA7FVAP/LDs2cerK5G0HVlWq1KdRLeWOEIVsBZZyhMnAMMc9gN51y3FFVCL1xJHSc7fbXexrXi4kKIBLoCe47xXzWzUY23MAxLD5DOJifprT0TVChHEFBBK2CZErJGD1wcx1Oqyhxj0y2YuZZkexOfb0/c6fXiraVURhiFXMEq3MY9rRH1GrBsQAsc07wniAHDpTKLK5UGBm6Z+cHIjSPH+KsjMLsW5A2JIMj7t+/62XwvQFWoxai/ksfKAmCHkFbjuzwZAEdMEA6puPoyLGQysyOxDxDdsiNU2auaVQ4T3/CtVqbxgaRkk+J4hFchhmZOR1z/AI6zUXIYyXAPuoJxjeRrNUspYV0nF0VDVDTDKZpgB8y8PmRAy0nG0ad8HZnSl5kkLfKhgJOSe24BjviN9dB4PwCVC5qj9HKwSGx6lOS2cACc+/c64XjKMCpfMHbMiCwtIjGJGPf21548YLWnzz0VCIN1Zca9MsaqAMq1edJJlNwzA7iDkRPJ2B05474wCtGykKZptykPOM3Ai3qSpB/qnviu4Rg1WqQZFUCwDBD5cSYxaGP8xpnxXgyKLVGtBu5E6kxzEQI9K3Ziem+qZEBKUccRShiBJKiAZxnPXJJMA9NL0qctUIyTkkkglTZcT2gRn5fUS8GyUVYi01MKWEKaYEyPmCN/2dQ8Mp3EqzBVdImep6SNgWAE+2li8hA2XXD4imohrg1KdIqFaJIYm4kGckKJ9h9Na8f+I2WjTNOnUprVd2uf0tBJmAcC5znEjPXHOeOOzWhZADTMdIBPXcltv3bau/AuNpVuHqcPWq2UktIUwz2ksFtkfhwTAM3xgakaDXvFVxMxGZy6aogkMgKo8RqOxpNUQ2VRNJ9iWDBSZnuJ+fz1NONdalgp3ulSYIBW8iAVgzaYEg9VHbSVKs7Wocim0KLsAwSQudi3+GNP+FeHGv8ApFRqop1ACKanlV1AIaMcxKxEbkmcZ1QtBsgiUGw7I0sJiDAb0l1B6QpMHMY76RcsiJULBS7VCM3PZJBnvkYP9U7zg3C8EqmnWa4IxYtIMwSFwoI2Ik59tPePeJ8G1FafD0uYMFJtINsmRJMwTP2E51FzsDwwNJnXQdSmABEyq5OIUrWBUwThicDA3PaO28e+pfE/iIqCiqAE00yVGQIAg/KJmdKPxQRHUGSxLT0GbTMfhgGAN5+mj1eJSrxCpQugwiTAa5rUYFv2bmaJ9tUwCcZ0+EsnJQ4VCVK1GtIAekGxkCCAOgYEj7HprBXPmoLAGdmYi3AMFbQCdiTG41vxTw+tRrrTqJmRYTlmYjJu/FAI321HhuCWqZc7Lyk4UwGMHrBx030zYIBCcWF11fhlCm6u3DIab0lqLVJIgzSkHOJMMpYRGDjbVXTqcLU4hy9lMhnZrZVN0/VjHqjmxiQ240jxPhNSitJ6uFqwQAcwq3CYEGZGJxGdtB8X8LRmpimQL8ltudgogkmZuJ3/AHadtohJEqx4geX58VFi2wmDLTIVh8hmT0BxrXG/E9Up5HmMgYQShJaSJOTJCkGIEddIrworcQamynIETKwTBz0pqx+nXW6fCOWttU/rUKgmJAEQWUmF7g6O1PZtBDntFvdZktyRF8CqUzT81alKk2LjnLHtuoggQR0+1lW8HZ6C1adtRVqVFVRlvxhT2jFPHfWuP+IFqcM1Gsf1gZbSBEMIaTvaAQVgDYbxo/nLQpUKb3Uy9QqSdgBuxJYbH6R1157qtZtMYwMROnAXVGsaTYmFzj1VpqCAAyc3taWke5gLB2399Qp1hVquxtRgOS3Am6SsdojsRuNtPeIOKnEKFUq/lwww8sBdsAcwCY7/AC1T1XsepUgSWwgXlBVgrZkzJBkQMzrspyWyl1Vn4U9Nm8pyUpGqRc+P1bXLvvmd/rjV5xvw7XpuipWLcPTYBEYzA53IYoM9g5GzAGBkz+G/DODr0DTrIodSGZWYjlm6OgCzgpP2nVH44y8Px9P9GZ6YFSW57ogfhaTAKzg9DBxjXAypj2vCJGGTBAjqDOadzf8ArhB8YDWFVyHtKqxzLMbuU9AIUDoF7k6Sfh1d6lMsGD02ZSARDoowMw2xEiZ5dOM9Mh2YyTnCiABkgR/a279caD8M8BU4uvT80imFpMFcjuCQAJGQKkjIhUPVYPqhshczHYXTwWVvhY1KjvDeSCoJXLK5tVzBMtBhjH7WqmvV/VqjESpqJJwJWegzm6PoO2ulbjXocOlKBfULipDiVU87E7hhBicTgYIjXM+L1PNc8QFAUtdYT1NQjMCTMTt7aWkXl2FwtxTmCJlWHhPHVaNR1RhBdXUNOCyvDCD6gDE/XppP4k8Sfiq1RxTwFiEUwqqu/sAoJ+s+2hUx+seZhQWUAyLiQAffBIn20SjSD4NRqcqJAEglhkGDkBZx7++r06AdUBaBijv2QLoEHJc06NJydzsMazXQ1+GamxQhSR1EmZzvGTnPvreuo06gMYUwAIlPnj6l1T9Y+UAPMci/Y5z11QVeIYBwGaCMiTnI1ms1ztATH7lPguJaPU23c9tGau0Mbjk5zv8APvrNZrELFN+IcbUNgLsQEAEsTAge/sPtofhddgHFxiDicerWazSNAwhZ2aarVCbZJ3HX+rpfw5st/wCCf/dGs1mg37UpVl0Vutxz19J6/QfbTfw85LVZPSr/AIj9xI1rWaiU3wgUDyuOnnDHT/hg6r+GYmsATI7Hb31ms04zSKzYQKcY5jt7MAPsNek/B3CJ+hF7FuCIQ1ounyKZmd99ZrNeX/yJ/wCjzHuqD7lU+On/APHcL9P/AFDXLKP/ALfhm/FfE9YkGJ7TmNa1mjsH+Lzd7lUfmElxtdoK3G1K9YKJwovXYdPpqfCVCaLEkkkISSck8pM986zWa9IqBzVVwDkvTkk4X/0Nq9qnm4b/AMXWazU35hNoqz4iMEkb+ac/QfxP31Y+IVWfhalxLRUWJM70qk76zWasAPdIMvNVu1apGNxj+3H7sacrCKlQDACgiOh59tZrNT175Jjml+L9Nf8AtH/29W1Ph1/ReGNon9f0HR6oH2GNZrNM37T0QdoqJ2N9UdCWkdDERjR/B2urUgchq0MDmQSQQe4IxHbWazTaFQbkPJQ8aMUBGP1zbewMfbSXCqPKYxm1P/Sut6zVH598U1LJaoGPMj9hf3H+A+2lazH9JqCcBmx09es1murZ/wDM1F+RR+IqG45PT92s1ms1z1yd67qfdWZ9oX//2Q=="/>
          <p:cNvSpPr>
            <a:spLocks noChangeAspect="1" noChangeArrowheads="1"/>
          </p:cNvSpPr>
          <p:nvPr/>
        </p:nvSpPr>
        <p:spPr bwMode="auto">
          <a:xfrm>
            <a:off x="0" y="-8969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1" name="Picture 5" descr="https://encrypted-tbn0.gstatic.com/images?q=tbn:ANd9GcT2JceUwuqzfQj-Tl7RQBs6CAU5hF82eGG4WrNW4mYAbQMtF_z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0" y="3472897"/>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ttps://encrypted-tbn0.gstatic.com/images?q=tbn:ANd9GcQvqFeyu9J7TJ2I-KZXrBVLiq7kItHekdXlRBR8vYNKZHfh4W5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3" y="4959707"/>
            <a:ext cx="2514600" cy="1819276"/>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9" descr="data:image/jpeg;base64,/9j/4AAQSkZJRgABAQAAAQABAAD/2wCEAAkGBhQSERUUExQVFRUWGRwYGBgYGB0fGhsZGyAhGhocHxscHSYfGh0jGRwcHzIgLycqLCwsGiIxNTAqNSYrLCkBCQoKDgwOGg8PGiwkHyQsLC8qLSwsLCwsLC0sLCwsLCwsLCwsLCwsLCwsNCwsLCwsLCwsLCwtLCwsLCksLCosLP/AABEIAKQA3AMBIgACEQEDEQH/xAAaAAADAAMBAAAAAAAAAAAAAAADBAUAAQYC/8QAPRAAAQIFAgQEBAUDAwQCAwAAAQIRAAMSITEEQQUiUWETcYGRBjKhsRRCwdHwI1LhYoLxFSRyspKiBzM0/8QAGgEAAwEBAQEAAAAAAAAAAAAAAQIDAAQFBv/EAC4RAAICAQMCBAUDBQAAAAAAAAABAhEhAxIxQVEEImGBBTJxkfAzscETFCNC4f/aAAwDAQACEQMRAD8A7CXxSwDh9tvLsYw68BQL4cGJBQkhJQwUC9xdQBchsVX+kPSJaVJClAVEtk/MXHoGDx4GR96KadYGJfH/AD9vtGhqgocpLjZ9v2iVqE+GRccnU5BOzZ6R5maoIIpIasIvtVa/aDbNaHNZMlghRAJuHIBZw+YYlT0K2a9v2hEISpCr3PW7G4Y7/wDDwLSaQIILu3KXPSwuM33g5DaKpnBiWxGK1QBGwP2/aJ8vUqJs5YmoDLXb7B7bxuZJUWCU4B8s49jGya0xocUTWZZ+YAKbqP1gh1wCmNgA79OnrmIWnQJiisoKVJNKSsEEMbjqQRDJnBSihTXALjLX9x27wXaNecjquLhwCNwHGIX1HGClSiA6QLt0Nsd7xOmyRLqWpbywOYM13dxt094NLmOwcspIUo5ydj5g26wGmDfQ/I4kawSXqBS2wYCn6v7wQ8VBSyxcMP8AP0iVrNYjxUS/lq/NliMEG236w0tQUkpLAtZskj5r7J/eM06TNvTN8O1fhpmCYusE1AnISRcH6wyri1Ilg5IVv0t/n1iZ+Hcml+VIq32P3DDzg4lcoVkcwFrAH/mByZOh7TcRcFzh98n9LD6wXU6xIpIuLnO4s3nf6RMUAGQcqBs2CCA7DrCnglRcFXKtiMvZiwwLxkGzppmpADt7wpL4pUbuLOPvCTFQs4A23br6iMTpjcGwbpfGG2J6xnYR3/q6AQDkk092sTDK9QkEubhj/PrEZGhdSCrKUqV3HLjzdoNOQDe5JBFh8zsQPcRsgTHUasFyxt7f8tAdRxJMspSt6lnlAdi3XpCeqnTpfNJZSQwMsm5ts9idm7x41UpEybLmKf8ApgnduZglPpcv2MFJAbKp1aLOB3sMm4jDPlkfKB6D1hVMpNSWLgu99x8sElSAklr0ly/d7dr39ICsO5GTtch6aA2Q4GILK1TiyfS1u0LanTB0jZWd7s4HXYiEE6yWgAKUpJN2TgbX7uI2RGxCTK8RYALhK6i5Y0ncdwW9Yb4lOsKRzMTYEPgD1b9YVCSKWWDQHFspJew6vGL1I8dIe1997b+sHkl6GlKrms5sCggdEioG/UiBqmeIiYElLqYvguAGHu8e9QkImgBTJUWU+ApgUgvhw8Amy6EkKFT25ThQsD3ELLizt8H4Z6+pTuutDWmUj8QVJLBSQlQdwcOWwd4oStetCAkkGWkXDOxGFA9wY5c6qlaSdy3cvvFb8TyryzP2YAA/Y+0FXR2fFfBR8LOOzhr9huRxlpikpACiQQR0UM977xnE5600qQbhdxtS1/NmfpmOf06/DWBliCD1BBCYtaicmsJWqgrugs7mnmB9/rBaawjy9OnJbuLRE/6zMSsqJJvgnrDquLCnxEJ5ksAHd2L2Atu/vEqfoZhXyXGXOAP8QvxBC6/DSPlLuckjc9B2grCPufEQ8N4yOyNXV45R1/CuNpnliE1soEKI50ntv5QPS0oSoI5UqRYXLJS5Ob/N/LRDkcKTJWFvzKJI2Ce3d3+kO6Wao1EpsCwLtcuwAJwxPvBq+D5Hx70Hq/4FXf6+gWbNKgharpCBtuDynrvD2i1IXMIU1J5i97M7dj+xjSZJUJSF2AFBbpm92exb1hHXTEJVMCAKaqQLhgbte53+sZK8HDxkoDWKTOCiDzMCNiPy+gcWhn8YocrOl1M17gg7bMXiTxMqKK3DYGX6Bi3leByuLMpKUA1ABanxgk36AfaFqxW6KvEC8wMS9Cg4fbJ941w2ehCEIUbq33fYm9gfoTG1IPgGY3KxSDgklnA64d/8xLmJCT4jCpkkns7gX6Bi/wDmCs8jwS5ZbOpSohQ3IBcnHc+ggc/XBJcPZLAk3dRJ+kTNRqiCpiC9J+7j3aKOkpVLZQe++Qxv9XhX3Bdh9PqgFmoWZju5OPdh7wvr9eEy0KChSksoh70ghh/uz2jw1PigbrHnn+GIaOKiYqlaaXWXSR0z5QbofS056stkOSieIGZzCzl+25+rtG16xkhIPzEEjdhj3aBTtSm4LDnJT0AZhgWsMd+0Ck6clNSksqsMXxSP8w3URwlbVccj34pQH9rFRc7l2bscwRHFreYc92ufLIHrANfMl0yeRUxRNLOyasgmzl8MMtGtUkCXzByAqrpVuAMW+sIDoOHX/wBOp+ZIy+5Fz5/vCfiWDke2XJMTdIopJQtr2e4/3AeTtFNPDyvqyeUOSCBn7kw9ULfc9JlvUopqQSUFQYNVcAX7wlpV/OlXLMlmq7CpJIx3DY6RvSzFLl3bJbqQCCQetnEP8R0qFywqUUmahDuk84sykmzKcHHtDLOKC11NSZKZiJjB5hwlwxCQQLHd937RIMglSEHBBqD3swIBhrg7oSsm9VID4D26+cTeJy5iVsxBBJqKThRZwGuHb3idJui+lqz0WpQdP0G1cLQkVAkMLOXLnB/RuoHWHPh+XUVSZjgEFycjLG93ilopJIpXT8zpVaxZL+aTuN2PqOXNZcxRZ1WL36AXfYwskpKh9TV1JtSnJv6shcOSpMwpcFaCEpPUDPuB94Zm0q8RIyAKScpKgUi/RwA3eCcR0lpcwAJBJTVh3szdQBCGmnHxFlrKAV1xkfzrD1as5lhlWdqAhCUqewpIBvzUlT+rw1MkomJTWUhZAAURdhYF9w+/SFddSpSVJt+VXRyM3/usfN4DrFKWtTDCA/Zu/ZULd4KwnLTe6Lp+h74jLulKk5JQQ+Gv9ifaN69KVoQUCmkjByAGSL3Ld4R1HFCtCizqYehNn72qj3qJpAUwchrAWYC/u0OrVUJyGnaohAKXUoh+4U5SW9/WN6zQKKSpdwqYwDXDAEKt1IMLrT4krkckgFIzctYN6H36Q1PFEhSPzOAoZZSlFyDvY/eC1imG/LQtqJrOrKSCQ2wF29LfSM08hJUKyQgpADHD5Pt/7R7l6BQSpTB6nYrSAEsQLu+XtmzQumYa1oAIUEghg9yOlnw7+UK3xSNPTlGm06GJWpWtIlMaCwT1JSSPX/npAeJrIlkl+cVJ92FuzQbQy1UEgfJWsFsAWPXcnO4g00pmiSFEu6kgselQtjLmNF4AKaV1Uc35STbqq/0aHtHqHUpgwyBtcPa2/wCsF0ekCJhCC9KQRZ3vSfRiSfKFZskpAywYA7KYGpvp6CGdCh5c9SVlbEyyFFRN7lrdlNUxiL8QadQSgsGltVe9SnPqwSf/AJCLSf8A+dRKmdwA1mck389rwhrF1y2UoBUw1X32AfblaFX0PR+H7/7iOzm7y6sizfiCYkVBROxax994R0vFyTZ32h3U8CmKFhbyzvGaDgNKglTNulOT2J2D+UMttH2mprrQlvk4xjWVi2zouFcTTMl3HOlQV5M9w3t2hmdp/EVLB+UrW7EDoc4d8f4jwZSElgBLA5SQzksGxm4+saVMIkpcm6lK6hiTT5YeEXc+G8XPT1NVy0lUewLiqgZ6QoUnlSD1A5f/AFTE9eoVUorLEqJYbdLbW2iprCkpSQklQuTe4IAAc7ONu/WMlcAmqcslVzdx+sUi7wcTXU1oNWkqlmWCbKyMkG5bAdtyY862YETEKBpvZsNZXTYuMwzNlPqEEjwxUyuyjhiCQ5CTsO4jxx/SWT4VnJp8UpBcG4So2s/WJxVYRWStWweo1pS6gS6lpUGNgx2/3XbyjfEZeoQqpc1ZSShqlB6jl0kDbfo0KDSLRyzEqSFEFlAsSBZQOCb4i2HmhKlipIGKr2uD1IYNuz2ijX9PkVZFytSUgqulTJex5kl0vdse0T561CdMS4+awcOQdxsQ5hha6VLd6VEFCbkNuXbHeFdZp65ySTmm/QEdtgBCXFAzhMb4hpVzyEJISpCVKc4TyhyTkMSLwLTz0LR4qWdT1WbmDVehYW9Ydnq8GS9q1uVfK9JLJsHYEFyPLpHO3QKQHtUPMGw9XI7Qr5VGbyUJqgaUvY8h70++/wBYIZBKVEglClNVu6dwBdiG9xC/EFJsx5XSbZDdP5aCcQnqHhy1KTcdcvcerWHlD6a3ZM/QBPTYqamxBAG6TZvS8D085dSWIdKwn6uPq4Me5ep8RDEXJz0UTjyb7Q1wvShNywVUqYX6jIGxuxHnFJUlkWF5RRl6REs1omJlpN5aCHVVeoMMAE57RJ4jqVIf+5eD2J2+0b1YUEgAAJDqx22G+7eYhHU6VSyZjuH8y1nDdb57MIlTaVnr/C3oR13PWapcJ9WI6bVHxAlgsDNsevWLsxS+UhPMXSKRcpGO5LvboodITnqQZopFIsm1n2F+2H7Q4XZKSSX5jmxcl+gDkH3jNor8S8ZLUST4kk67c/xXsE4mpXgAXBZIvYn+58PcP/L5oJxQQogEGW4Ayb3DHBt9Y1rJtZUmaoJL2JOSLWG7t6bwSVIClSxhgxwl7XzYdYCdxz3PG9QfDeMImArS7qpSQblKU5cixJLQ7KImEoU9Lh2OzVKY7Xb6wpp0jxiyAkABwBaxD3BvYZjAjwpkw3+YkP8A2mwuO2/eBqO3S9hbDT5NMpEsq/tKlYDqUSzZ8h/iCyuFpUKgmspYAE8rFgVKFntbPvE2ZqKlAL7Kt1NhnoLepijqtZSU0pbxD7ZfzgtSjTb5Hhd32GdXKlFBSAHFwAgB2d75cevpCUjScxUkAKVNs9wUDJvi5t0aFNDxAAAO6gpTsC4STSbszb5fsIcOspUtQ+aWkMfyscO/lnvG8yVDSdu3yG1WmCZlDhQcksXsBa59b2xCvEkEynSKk2AHmbX26e8LT65hKkuVBPM2AmxL+ZP1Agun1JCGIFNyRkHoGhqpWTbsYMtdaQx5pYYC1hcW6lvriCInKA5Uu9y5IY9LdITVNPiIy427F26Zy0P6dKCCpUslySM4dt1XxmEa6mQeUDyLLKpcEFN2Fwptr75ibrZPiSFml6ebmVd7FqdnBMGlagXScc3ykqY3cOLvv0tGuGsQqXUk1oUAw3swqORdvN4S9sdxXkl6PTTFAispRuh+Uqtttd/aKGn1ZEqWS1yxfoQR54L7PvDnwzLTM1EsKvyh8bD1e9ola2QZRXLccqwALuzsm2VFie0WzKNMTgLxiZRSlJshFLmkZ3yTv/LwPhillaZc2nJLoBZKB1qc4FzHmdMurBvcBsBzYZG1u8C0E4oUZgLlSVN1D3bN2NobalEEnke4upU+almYE8rpcgApIbJzb0hBUk0BLgmnlbN7D949/iVIXLUFWS1QJ22OL+zQlK1QTNAVelWMdbVbDb0gU6Vcga3MqJ0qlqKQKuUpL9sD6D3hIJUpUomlggWLWI7bZ9Ia0/Ea0KpJ+YO56HB6/wCYFPdS1EbXF7tf9f0hE2mCjNOgylrRkJO/U/rc+0UtPIUtBNTJTSkje91Fuwa/lCE/h5QpKlcxWxUHcuC3/qbnu8MzuIJoAqewJuzE8z222B2Z4Z5yJHkY1yQmwKTUFUXfuAdtmjxqpaeSmyrEthw3bob5hVeqru4PQP2cYs9jcxg1TsKanJbuAQMu7jLNCLNJlZrsStSgpmpTsCci5P5sdIoBaqHZky6aeoOFe4BH/MEmqckyxUwY79yfLeE0TQWSbOLgH1ZjvndoKu+BHJtgtQgrmhkvUmoHoScg9CAH8xDv45SVLSlL/IkNs7VFvR/LzhUSiigkmzFh/Yr6OlQ+sEYiZWaaCxfdx32y8F2sAVJ5G9LrHYlyomlxcMCzqOwZr9Rs0BmVTFsxuogv1OA79G6wvK1igChB+dVJweUjmb0+w3hxGqWogqYjw3AvZSnF27kt5CBVZKetmtRKCFAZcpD9rc3kcxR1OjQkyxVUlF3yDuLXdj9HiFxOYoTUpepwQ5Yk2y/0eG9NeWCDy2UEsSRa9n64eM4tQiIuSekoClLSC4WpNjsOZr5b6RX0hAWqtIpmISnJBf8Au6BumPeOZlXK1ECmssb2diL7Oze4i0vVihABD1KbN2a7j7YijVBssabidARKYBqispDFiS4IAuG9oR4gtNVKMHCXcpBOCf8AEJqnFU2Zs4IsSXZti4J7jyh3RylGZURa13swA/boIC8t2zMDqdTSFEgdrPgt+8FncSElkDmsPTtjox9Ycmp8UlYtUiyUpSwVkG7/AG3jluIrrmrLBTGkEzKSwAGBnzhklJA4dlzQ0mWpRy5Awn5QbuMnoe0KKntMlM42dm3BYJy18m5d4e4tpfDKlJcJLm2xP7mImtZiHdctSS+5e+Tct1jn8O7jufDY+o3wWNNqFS9VSKR/VcPshQqYDFy8G+L5n/cKUG55aVDe4N8BzYO9sQnpJTajxA9AFRc5KhZt2cgNDPG51S6k/MgUnLAq5RkY7xVSUXt7BatqiTM1BdrhJSWa4JN3tgs+5/c+lS6Lvfyth2fG94FPkeHOoUeUoRT2BSoP/wDKPEvVf01AfkVVYZH3i0l2/L/6I1kPrzUHGUvkXZt35iD26+yU9CVOGuxA8ylnPVJFvY9YPUlUvxHpSC1ddIquDZjUq7AZwephX8Q03w3SeWr1ObnHl3aFfKaDGzfCFjw1gM7YUlwCDcPtYZippJQ8RCA9ZAU48rWG1rj9on8LmpSuYElSSQDygXY7PYG1/pmKvCQJYnTiMISEkgYNzk+T+dsQskBjKZXizUBgAssrqB2f2by6RmskvMUEuA6jalulgci+H6wPQhLkqUHCSoXs+L+Vm84ArVYcXax7vZ+sLhA6i3Dl2IuFhgx2pN79GUct+xBMSkM9kpqVYDPym1/mEb40snUKTL5QWQCXHOwAcm4uAPMR61KKpVLMeULAF6lEOPZ/rCW5U11C3TomytSytwWZx5P175vBZMldaqiA1xdgUqscZvA/CrJTcqJFPkbN6R500qiq5JSRVdwDew/XZ4ZP7i45MnS1B1FRpYAg5e1g35bPDvB5UyatKEEPY3wKSxc+R+sB1eoQpCqqmAsABuzGrbyxjzgnBptKXQqxLXGd74vgexhqxZoc5EZCxXNQosUqKc5ODdrMHveKOqmNLCUkuVJADOWTv5/vExU2qbNmMAFWtjFyBs4EP+I4ljDi/UWfGPaF5dGclkGqSVhIUSlZrpb8vYl7FvvDk7WUykoIDpTe5LsHL/2sW22HWF0ISqUooJZfyv0FnG7G/eM1DLCnLlKSRubBmJ/SDCW7HZmWCLqFKQkAlnUQT/jdxb2h2XO/qgNSKSTzNm4e1/S4j3J06CayXCSWP0f0v7GPavnBxkk9L2jocLyKmH/E0zlFnD3DuC+B0GDiH16lVa1VEy6SoAYFQsGPTr1iCpJmTBRcqIACR3bH8zFfVSlJPhkAME1ADDE7nqNu0TVW/ce7QwmapK7OQmWo5HSkYxj3iTwzSroJShSnUTYGx6Yitw+YlU01hRQqlJADkhT7D08o7kcSUkASkJShnACc98bw2pJQpBjHcjntNTPTMlKvkdyl3B8x+kcbxfQy0zpjTAFsAqWoEOQAOVXyqxuxxFP8d4aPFTZQZTbkgX9BkxA4xqFGYhS+aopUD5gE2GPLEShp7LiuCidqynodYQlLjZAL9A9X0EOzdWiiUu9UxSHHYctXVv3iT4ITLQApgF3cZACgwbOXg2vQE+FQ5CZQILbhdXu0F6SlOxU6Z64mVeMgzKVDwujCysWL2BeNadcpRWpIUHQxD9DYhx2hnjkioggOKFJbyJY/o8J/DVKZiDMUAkp3wOZQb7x1x7fUSVsrcC4SnVy6EHw0pLrC/wAxuxsGJd4Q41wDwpqFMpyVIBAsqwAIAvY5Gcd4pcJ/qzZsyWVgApBATagFnPTtvFbjOmGp06hL5fCExds1M+9w4bzjklcZlsUcbo5SwohSWYMXBF9sXG1+vnF3hGhVNUZZYgJKiTcWHVr7WvmJ3DpKUqM4qYEAt1JusdMOP93WOh4LMQmWZvh3U6OXakuwY+eb2AiepqLdS6ck4rPIuhSAhRAPiPUytqRcWGGfqXifqJC6yUorZQKE2NTNUGzgOPpFHjMuRLnS6Qt1pKmJqYki57qAPuIiT9VVMSlPIVK5X2ckse3b9opKtlsV8ledLlqVWzKKhZwwZi9Jyupx1zkwpxA0mYN1mof6qXG2LOW8z5La2eOVNTl2U5clT8wfZzg9toMvkCVTE1KTeyuZOVBVL2NsFhjMc+mqq3aDd8ivBtQ8wkpCSFlmdgAOp8xASh1EE0qUXLu2XDFthbp7Q2meorqWAoqyGCXI+Z9g9h7RG1+pUZ6w9Ap6gsCerM/1iq802CTTbrgycQocoLHc9v56w1opQEtF3HMouA3Qc12x0e8elaRwmgcq0k5DgtzA9Rkx4XqQgKDEFI8IMA7tcf8A2Dw6d8GSayJaRBWo3diSXwQwYd7v7R0X/S5hkpmsAhRW5fDAAW2BfPaIfDkAXqwQ/V9yOzH3EdPpJjymFIBS5cG27fSFeeBUkQdIgAJDkkAP0CejdT8x6Yj2qYoGlZck0kjsCSfo3SBajUNOv+Y1JvsRbAtbbzhidPsk/wBzKJ6gEj9oaEKr1M+x4lzuaySeUhwH2cue5OYPpJKUh1KuVAAPYJAcDuX9mi5Jl06ZMtLAqFJLnMzmUT3YsOkB1vw/TKSCQtdfNhhZ0sdzFo6sYuh3DAvwZSdOgKYCapToLF0pGbd7e8D12rqmrWCSSn1Z4B+LK3IY2pS5UeVDuLct1B3vAtLIUpRKjsBY+Z+5EJGlJtiyxGi38PSAkJWUr5cN1SLv0Ax3MN6qaokFM10lIIcs3aDSZqjpmSKASTVbmb7MbQstiX5UuA7YPe2HEc0pOcrZWNbVRz654UqQW+eWtBG13Yn2+sTuMoC2TkeElSD/AKkko9eVoNpyxkh7pmKT7fwwTVICZkr+3nQe17H6iOmWBYpuIf4d4f8Ai0KlgFRQpKkkeTn2bHeB8WkmSsIL2lAFh0KmN8HvD3BFfh5Kyk0KWrk6Mlw3masQTiCApalrU6/DV5G9x6QjltcuxuUhPXstUmYk/lmB+xAP3hDR6oFSybEIU/nvY79o3qZoEuQoOEg2fooCDcMleMDQQeQouGv+Vx5faOlumr9TRhKc9sVbK3B1DTadaiqlMy4BBJIDAF/5mDSNU01g1M4gKD3Ab7Nt3gGr0xlSUooC7ebq7DYH+YjYkpTKNXNMZXLulWzHZo428lJRlFuL6GcelJE9PhgCWslIb+4fl/8Ar9RDXBUiXJpSB4irkNcVAF3fI3gMvVomadyAFSQyFMwUfzC96mBuI98O1xXJUsfMn5SGdtze4uIV8V9/qKkr4Lq9WoBExSElSFPWlmcJu5Oem9o4zi81p1SaUpc1NYADmLnbfEWZ9I0y3UpRFK3GKlXpPQX+0TOMS1rloUVJLpAS1i4+b7gdoMVfIsiZxHXIWUsw8Qu6gQCDggZdRHzOOsWfh74VmTZU1c7lE2WsISfmLbE9gG9RHOcX4DMSpE5jQoywkqJJNW25LEB+0d7pOJMUBaglaflBwLYbri0ZVCKUeAJUcNKkkoWZhJUFAMdrWNt/pAE6eolRHzKCT2YZ92eKnGkL000iZzJJBBe5WrmYsXB3baJquNmYAlCKUvSGyet9nJ+kPHcLkscI0hn6JQTeZKDhjkKcpPopw/eOX1AWhIBLmolX/kWfzu49I6L4Y4smRqwD/wDpV/SX0awB9CAfUw1xTg6F6xTFKpaKpiikg2QAoj1LD1ikKTdj7X0Of0U8ImKACVWGetrN5mOn0CyuUKSoMGcjlDYvv1f0jm+C6ZIrmTHB+ZDYBLuW2ZvT2jqOHrSZbIKk0FQIblzdNtmvGaz9heliHw1wQ6uYqpYFH5zuTgMNz9gYHquHGTW5CiktY2G9uz4EdBoNVTL8MSwStRmElJDBXyqfaxZolcW0XOUVAFaglNti9+vS0LCTcs/nA0qawXJqUsqa6SkWIIdPMAU+TJ/9okmav8NNUzk8qRULVWNt7YhjXqSmT4aVfIBLL5cBjV5tnNhAdJT4K7B7BINwm+b9GsYhFNyGlK+SYrQTRLQQVUAc6zgISzB8XDm0alalIQWB5vvu0DXMJpSpTJdgm7lrgsLFJ3f6vHvQgeJJRVQCHe1iSVYPcCOyUUsr3IHUCcjwAgSlnoC7Bsv9+77wapSWEtTDcFJPNvf2ifr9ZMWtkqChKVzDFjhvW7QrrdYQs8rPc3LP2v8AwvHNBOcmy1dCVpkA6gjYTUqFtlpvnAhbjU0Mks7TC/qGt6/rFXh+mAXWCVTDShSWtcEoU+SSxePXxLwmVKJmlQVJcqSN6munyufpF5O5V+dTRw1+dgWp1KTpkkKAFfMQTyLsKsYZj6wXXoqSQzlIqFmdmJtm4f2jWrnPp5RWyCpKSCnC3wS4yzD0hbjGrKFSVoJupi972Bf3iec1+ZNSuugpM4dXKkyx0VT3tYQwJQkool/Mm61D8ylZ9GtG1ahMq4IpSFEK6BWw9DCXD5tRW+7k9i+PYtBm3qccI9D4XqrT8VFy7tfe/wCS5ouImakg2UkVVEklxhhjzwYHyoLJClsxUR1N1N2H2hbQPJmgmqn84SCXA7OHvD8xKyGQwSnmJ3UVXAG/pE6Or41pPT1/6iWGjNNqESFoIukgrCVAu7slu7FRbMNzNJKkpX4aiKklSktYE9PqG2iJKWov4i2VKWSC9lEdP5tDCStUsLepS61KqFgqxYjDfeNJVaPJjJRTjz+clLUaimSpKEEy6QASN3uWy4P2hKSuX/SSBzpcEhzi9L4fA9Y96hQUgMoy1KTz5pONumd4k8InIF6iwVY/8/aDFYtEJHV8T4upenVhQQeX3APkReIsrWhVKkSiST+cMaQRa+/SDT1kpmsRdJIOxBa4HUkH6woFIVJlpSogpVSwuarXJ6vCUjLkQ+K0Bc6WkVFVJJccgUonsT5mEyzikpKqallOCpHT1tFn4gmPpkhMy6lFJscZJd8MDt94l8A0YVNJYlCAABawyf8AyJbHmNoun5R4no8K8Pw01FMygqmHJq2Awxb9Yqa/Upk6LlarUAJDC9IDkne5v7RF1OpM7UE4CSUuCHAD3e9gASb4HWF+OcQK5rpcJFKZY2SlreRxDbLasEpVg8yZmQkgU0pB88+ubd46rgCxNYJCkusg35X3UX6gY7xyEhYBSg5JTYZu2fpFX4WVRLnT7l3SkPm4JLbgC3aC0mrEydVrZ4Upa0u4BSl7ICQH/wBxfbaI0pJKwohaQhJcjKRZ39X94PxFZKGCvFVTTd0hjmnFLAZzC6JwlaRSRUFHKhdgdidw2/aIVQ/IUcZK0qKynJYqFiLZ3Jdy0HlKQUBJXhlMBbO32jnOGAiskgEs4fKjgi1kmOk1aUqTLIoFix2N7494KVSQrOdRKHioUkklyXJzYjf0i3wJL6nCCZcpIUDuTewOSOloh6BAStLEFgUhwz+QfGHjofhPQFWuWshgFA42SzEjpFZfI7DFK8FXRaclTKSanJBNmS+75YmwhjS/DyZya5k+5NqgXb0I3eKHxJxEFjSy9+42+sSNUtiEmt0hrodslvrHPF0sFE0hGbJE1QWlCUEC4L0zcO2bp/frCHFQZ8mdLdJIpWkJSXDZDbG4vFbXaIoKlpDNzAgEkeW7HH1g0rhsxQTPSpkGykEiovnfDsGzBuuOhmmReJSwmXLQhwQgAhV0unIB3z/GhPjbrEoKNu2xsz+xguqUfBZdyCt0qIA+azEYt94X1Op8RKDhqWtjKftDLhsWmhbi0gJRKSQGW5a/yps49TYdo86GakBYUHJDnoGZz9BaOg1aUzihLJ/py0gVPbdVLXek5iLOkhInEuxcgP8AlcFhDwlT2jKLjFNdDc/iCpRCiXIdQFnZ8lrhxf1i0nVia0xbncoDl1jAKjuH+scwJx5QtKTKW7Eg4BAIcHI6eUVdJxIgUAFIWSouXABYPYA9LbQZRpUuTq8T4rV8Uk9RLBvUFtQAsMlSQpgLEixtubi21o8TpolypgK6qVcqmIKib3BDMAcdoU4mpZnu5VQgoc5cgmw79YZ4lp1Kk1Kyyt3+UD/MNGBwNg9FrSpN3W6SAhmSB3fd8CAor8JSlAAV7JfBDD1hLQzieUqUb36BsX3LCKWp1q/6aEAhNQekWSBZ28zEpWpJRQLXDKmn1XOOVq0dXc4DWswuRAvhTXqSohc1DSyQElLFKSXO1w+PXDwlpnSqWXOVhyRSOpHRRNoc0unfxFIQgg5KlXJJZXYAMI1YoKY5xtCRp1lIlMhVSXDEucAsS3ZwIjcJ1FOlnLIfmd9wwz6GCfFGsKdOEgJSSwZrkDPY2z5w18NaNJ0iJ0+0mWVTCjZagSwPVIN23LQ8Y4Q10mSdQBppCUrcTdRzKxVLk5A7KWWLf2gDcxO4heYrolg3kBTjb9o8cT1S9WuZON1V4/0nA8hYR61Sv+4U+DZvf9oslZq8pvS6MIVLWTVWkq8iPW9rx1UmQJUmVLQmqkCZUoAgVMTguADtvHOSNIpa5MtKXUyksTklVIHqY6TVSudZWn5S1RagbEBrkuH22icl0FsxU4zJZxMYlTEsVFr5u1jb3idP1LOEMmpIuC6RsRm1/vBlLCgHSRcqKhYJV1PUPnzgPEjTctdFmwXs4+8Sx9xXKhDhEwhMxQSnKc3Di5fZmEdWJr6cDkWyVHZh5G0c+VBKDU1L74fA9rmH5k9kUghTAkAcufzDZjiGbtphjkkeHzoUA1gW8ww8rvbzjrfh2YEBa2NKaUpIy5BCi/8A5OG7RymlmAGpQeruxISkkGO24PImStIgEOVKKkDZjcZxmE1cqyi8qod4hrzMlpTRygjmIuW/cxImJnEmmUpTEgmpr+4inqgoJTUtk1tSh6qv48TkzAXKUTlOouQSA77NnzheiQE82LfC+sUS/wDqZtmINvpFkgSTMSkOErsFXZ77941GQk8It2ONmTSqfNJP5VFtnBtbzvCfjH+oCXCVBn7iMjIvDj2N0+xcll5i32NuzJSP1MSeJfPMGwlqjIyJw/V9hpfJ7huBgK0s0EAhCipNsEgPErX61XgEuxUlDkf6iSW6YjUZD6PzS+v7kU3+fQo6qYR4KwTUuWgqPVxf7RW0/NpwD0X9o3GR1R/UkvQ5+rOQ4eomYsPYC3uIcmz1eIkOQAG87nMZGRGayx4fMhuenn8pi7bOHYthxDfw7IE2SKnclRcZcEtGRkGXDCwPxZpnXpEOplFje9yAS/WKX/5CnmVp5CJbJTUQwwyGCR5X943GRaHyi/7I4vTzCgW/MpD+pjXFVf1Vj1+sajIES7L/AMGK/wC9Qv8AMJVQ8xZ4s/GOnT+GKmYrqUW6sn7kvGRkQn+ovYfTXk93+xB0Uw0qL/KoN0vm0ewsqQkm5IvG4yE1VhfU4JcIyTMJUs9z5efnC2snKJuSaQAMRuMjDp+UV0RrWgHdCsdw32jttBqj+ClLFiGTbo7YMZGRTVWCz6FTUaegJYqJNZJJu+f1iUmSBZ1FnZ1H9CIyMiEsRQIs/9k="/>
          <p:cNvSpPr>
            <a:spLocks noChangeAspect="1" noChangeArrowheads="1"/>
          </p:cNvSpPr>
          <p:nvPr/>
        </p:nvSpPr>
        <p:spPr bwMode="auto">
          <a:xfrm>
            <a:off x="0" y="-760413"/>
            <a:ext cx="2095500" cy="1562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4" y="1600689"/>
            <a:ext cx="2511499"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4572000" y="4396822"/>
            <a:ext cx="0" cy="16244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83968" y="5869345"/>
            <a:ext cx="2664296"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Arc 11"/>
          <p:cNvSpPr/>
          <p:nvPr/>
        </p:nvSpPr>
        <p:spPr>
          <a:xfrm rot="12238425">
            <a:off x="4638678" y="3609314"/>
            <a:ext cx="3679209" cy="2153400"/>
          </a:xfrm>
          <a:prstGeom prst="arc">
            <a:avLst>
              <a:gd name="adj1" fmla="val 14544374"/>
              <a:gd name="adj2" fmla="val 2078057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Oval 12"/>
          <p:cNvSpPr/>
          <p:nvPr/>
        </p:nvSpPr>
        <p:spPr>
          <a:xfrm>
            <a:off x="4598775" y="4226338"/>
            <a:ext cx="288032" cy="289192"/>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537106" y="5580153"/>
            <a:ext cx="288032" cy="289192"/>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324420" y="5176152"/>
            <a:ext cx="288032" cy="289192"/>
          </a:xfrm>
          <a:prstGeom prst="ellipse">
            <a:avLst/>
          </a:prstGeom>
          <a:solidFill>
            <a:srgbClr val="7F92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rot="16200000">
            <a:off x="3725554" y="4851711"/>
            <a:ext cx="899349" cy="369332"/>
          </a:xfrm>
          <a:prstGeom prst="rect">
            <a:avLst/>
          </a:prstGeom>
          <a:noFill/>
        </p:spPr>
        <p:txBody>
          <a:bodyPr wrap="none" rtlCol="0">
            <a:spAutoFit/>
          </a:bodyPr>
          <a:lstStyle/>
          <a:p>
            <a:r>
              <a:rPr lang="en-GB" dirty="0" smtClean="0"/>
              <a:t>Ecology</a:t>
            </a:r>
            <a:endParaRPr lang="en-GB" dirty="0"/>
          </a:p>
        </p:txBody>
      </p:sp>
      <p:sp>
        <p:nvSpPr>
          <p:cNvPr id="15" name="TextBox 14"/>
          <p:cNvSpPr txBox="1"/>
          <p:nvPr/>
        </p:nvSpPr>
        <p:spPr>
          <a:xfrm>
            <a:off x="7140850" y="5724749"/>
            <a:ext cx="636328" cy="369332"/>
          </a:xfrm>
          <a:prstGeom prst="rect">
            <a:avLst/>
          </a:prstGeom>
          <a:noFill/>
        </p:spPr>
        <p:txBody>
          <a:bodyPr wrap="none" rtlCol="0">
            <a:spAutoFit/>
          </a:bodyPr>
          <a:lstStyle/>
          <a:p>
            <a:r>
              <a:rPr lang="en-GB" dirty="0" smtClean="0"/>
              <a:t>Yield</a:t>
            </a:r>
            <a:endParaRPr lang="en-GB" dirty="0"/>
          </a:p>
        </p:txBody>
      </p:sp>
      <p:sp>
        <p:nvSpPr>
          <p:cNvPr id="16" name="Rectangle 15"/>
          <p:cNvSpPr/>
          <p:nvPr/>
        </p:nvSpPr>
        <p:spPr>
          <a:xfrm>
            <a:off x="5759111" y="4117682"/>
            <a:ext cx="980732" cy="949814"/>
          </a:xfrm>
          <a:prstGeom prst="rect">
            <a:avLst/>
          </a:prstGeom>
          <a:solidFill>
            <a:srgbClr val="7F92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7140850" y="4117682"/>
            <a:ext cx="490366" cy="46902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7677167" y="4598476"/>
            <a:ext cx="490366" cy="46902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7140850" y="4598476"/>
            <a:ext cx="490366" cy="46902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7677167" y="4123569"/>
            <a:ext cx="490366" cy="46902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p:nvCxnSpPr>
        <p:spPr>
          <a:xfrm>
            <a:off x="5759111" y="2002438"/>
            <a:ext cx="0" cy="1224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140850" y="2002438"/>
            <a:ext cx="0" cy="1224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12452" y="3082558"/>
            <a:ext cx="10686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103528" y="3070455"/>
            <a:ext cx="10686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297958" y="2621402"/>
            <a:ext cx="354666"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745017" y="2222047"/>
            <a:ext cx="354666"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90158" y="2324006"/>
            <a:ext cx="354666"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792121" y="2614506"/>
            <a:ext cx="354666"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4864454" y="2347107"/>
            <a:ext cx="919932" cy="369332"/>
          </a:xfrm>
          <a:prstGeom prst="rect">
            <a:avLst/>
          </a:prstGeom>
          <a:noFill/>
        </p:spPr>
        <p:txBody>
          <a:bodyPr wrap="none" rtlCol="0">
            <a:spAutoFit/>
          </a:bodyPr>
          <a:lstStyle/>
          <a:p>
            <a:r>
              <a:rPr lang="en-GB" dirty="0" smtClean="0"/>
              <a:t>amount</a:t>
            </a:r>
            <a:endParaRPr lang="en-GB" dirty="0"/>
          </a:p>
        </p:txBody>
      </p:sp>
      <p:sp>
        <p:nvSpPr>
          <p:cNvPr id="33" name="TextBox 32"/>
          <p:cNvSpPr txBox="1"/>
          <p:nvPr/>
        </p:nvSpPr>
        <p:spPr>
          <a:xfrm>
            <a:off x="6587428" y="3472897"/>
            <a:ext cx="721672" cy="369332"/>
          </a:xfrm>
          <a:prstGeom prst="rect">
            <a:avLst/>
          </a:prstGeom>
          <a:noFill/>
        </p:spPr>
        <p:txBody>
          <a:bodyPr wrap="none" rtlCol="0">
            <a:spAutoFit/>
          </a:bodyPr>
          <a:lstStyle/>
          <a:p>
            <a:r>
              <a:rPr lang="en-GB" dirty="0" smtClean="0"/>
              <a:t>yields</a:t>
            </a:r>
            <a:endParaRPr lang="en-GB" dirty="0"/>
          </a:p>
        </p:txBody>
      </p:sp>
      <p:sp>
        <p:nvSpPr>
          <p:cNvPr id="41" name="TextBox 40"/>
          <p:cNvSpPr txBox="1"/>
          <p:nvPr/>
        </p:nvSpPr>
        <p:spPr>
          <a:xfrm>
            <a:off x="5759111" y="3103565"/>
            <a:ext cx="1144609" cy="369332"/>
          </a:xfrm>
          <a:prstGeom prst="rect">
            <a:avLst/>
          </a:prstGeom>
          <a:noFill/>
        </p:spPr>
        <p:txBody>
          <a:bodyPr wrap="none" rtlCol="0">
            <a:spAutoFit/>
          </a:bodyPr>
          <a:lstStyle/>
          <a:p>
            <a:r>
              <a:rPr lang="en-GB" dirty="0" smtClean="0"/>
              <a:t>Food  </a:t>
            </a:r>
            <a:r>
              <a:rPr lang="en-GB" dirty="0" err="1" smtClean="0"/>
              <a:t>ecol</a:t>
            </a:r>
            <a:endParaRPr lang="en-GB" dirty="0"/>
          </a:p>
        </p:txBody>
      </p:sp>
      <p:sp>
        <p:nvSpPr>
          <p:cNvPr id="45" name="TextBox 44"/>
          <p:cNvSpPr txBox="1"/>
          <p:nvPr/>
        </p:nvSpPr>
        <p:spPr>
          <a:xfrm>
            <a:off x="7105760" y="3103565"/>
            <a:ext cx="1144609" cy="369332"/>
          </a:xfrm>
          <a:prstGeom prst="rect">
            <a:avLst/>
          </a:prstGeom>
          <a:noFill/>
        </p:spPr>
        <p:txBody>
          <a:bodyPr wrap="none" rtlCol="0">
            <a:spAutoFit/>
          </a:bodyPr>
          <a:lstStyle/>
          <a:p>
            <a:r>
              <a:rPr lang="en-GB" dirty="0" smtClean="0"/>
              <a:t>Food  </a:t>
            </a:r>
            <a:r>
              <a:rPr lang="en-GB" dirty="0" err="1" smtClean="0"/>
              <a:t>ecol</a:t>
            </a:r>
            <a:endParaRPr lang="en-GB" dirty="0"/>
          </a:p>
        </p:txBody>
      </p:sp>
      <p:sp>
        <p:nvSpPr>
          <p:cNvPr id="42" name="TextBox 41"/>
          <p:cNvSpPr txBox="1"/>
          <p:nvPr/>
        </p:nvSpPr>
        <p:spPr>
          <a:xfrm>
            <a:off x="245037" y="2668573"/>
            <a:ext cx="1944216" cy="646331"/>
          </a:xfrm>
          <a:prstGeom prst="rect">
            <a:avLst/>
          </a:prstGeom>
          <a:noFill/>
        </p:spPr>
        <p:txBody>
          <a:bodyPr wrap="square" rtlCol="0">
            <a:spAutoFit/>
          </a:bodyPr>
          <a:lstStyle/>
          <a:p>
            <a:r>
              <a:rPr lang="en-GB" dirty="0" smtClean="0">
                <a:solidFill>
                  <a:schemeClr val="bg1"/>
                </a:solidFill>
              </a:rPr>
              <a:t>Parcel producing food+ biodiversity</a:t>
            </a:r>
            <a:endParaRPr lang="en-GB" dirty="0">
              <a:solidFill>
                <a:schemeClr val="bg1"/>
              </a:solidFill>
            </a:endParaRPr>
          </a:p>
        </p:txBody>
      </p:sp>
      <p:sp>
        <p:nvSpPr>
          <p:cNvPr id="47" name="TextBox 46"/>
          <p:cNvSpPr txBox="1"/>
          <p:nvPr/>
        </p:nvSpPr>
        <p:spPr>
          <a:xfrm>
            <a:off x="295122" y="4352192"/>
            <a:ext cx="1944216" cy="646331"/>
          </a:xfrm>
          <a:prstGeom prst="rect">
            <a:avLst/>
          </a:prstGeom>
          <a:noFill/>
        </p:spPr>
        <p:txBody>
          <a:bodyPr wrap="square" rtlCol="0">
            <a:spAutoFit/>
          </a:bodyPr>
          <a:lstStyle/>
          <a:p>
            <a:r>
              <a:rPr lang="en-GB" dirty="0" smtClean="0">
                <a:solidFill>
                  <a:schemeClr val="bg1"/>
                </a:solidFill>
              </a:rPr>
              <a:t>Parcel producing food</a:t>
            </a:r>
            <a:endParaRPr lang="en-GB" dirty="0">
              <a:solidFill>
                <a:schemeClr val="bg1"/>
              </a:solidFill>
            </a:endParaRPr>
          </a:p>
        </p:txBody>
      </p:sp>
      <p:sp>
        <p:nvSpPr>
          <p:cNvPr id="48" name="TextBox 47"/>
          <p:cNvSpPr txBox="1"/>
          <p:nvPr/>
        </p:nvSpPr>
        <p:spPr>
          <a:xfrm>
            <a:off x="295122" y="4959707"/>
            <a:ext cx="1944216" cy="646331"/>
          </a:xfrm>
          <a:prstGeom prst="rect">
            <a:avLst/>
          </a:prstGeom>
          <a:noFill/>
        </p:spPr>
        <p:txBody>
          <a:bodyPr wrap="square" rtlCol="0">
            <a:spAutoFit/>
          </a:bodyPr>
          <a:lstStyle/>
          <a:p>
            <a:r>
              <a:rPr lang="en-GB" dirty="0" smtClean="0">
                <a:solidFill>
                  <a:schemeClr val="bg1"/>
                </a:solidFill>
              </a:rPr>
              <a:t>Parcel producing biodiversity</a:t>
            </a:r>
            <a:endParaRPr lang="en-GB" dirty="0">
              <a:solidFill>
                <a:schemeClr val="bg1"/>
              </a:solidFill>
            </a:endParaRPr>
          </a:p>
        </p:txBody>
      </p:sp>
      <p:sp>
        <p:nvSpPr>
          <p:cNvPr id="2" name="TextBox 1"/>
          <p:cNvSpPr txBox="1"/>
          <p:nvPr/>
        </p:nvSpPr>
        <p:spPr>
          <a:xfrm>
            <a:off x="2648059" y="2216070"/>
            <a:ext cx="2094732" cy="2308324"/>
          </a:xfrm>
          <a:prstGeom prst="rect">
            <a:avLst/>
          </a:prstGeom>
          <a:noFill/>
        </p:spPr>
        <p:txBody>
          <a:bodyPr wrap="square" rtlCol="0">
            <a:spAutoFit/>
          </a:bodyPr>
          <a:lstStyle/>
          <a:p>
            <a:r>
              <a:rPr lang="en-GB" sz="2400" i="1" dirty="0" smtClean="0"/>
              <a:t>Spatial games: specialisation </a:t>
            </a:r>
            <a:r>
              <a:rPr lang="en-GB" sz="2400" i="1" dirty="0"/>
              <a:t>of “function” can be more efficient</a:t>
            </a:r>
          </a:p>
          <a:p>
            <a:endParaRPr lang="en-GB" sz="2400" i="1" dirty="0"/>
          </a:p>
        </p:txBody>
      </p:sp>
    </p:spTree>
    <p:extLst>
      <p:ext uri="{BB962C8B-B14F-4D97-AF65-F5344CB8AC3E}">
        <p14:creationId xmlns:p14="http://schemas.microsoft.com/office/powerpoint/2010/main" val="411354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24" grpId="0" animBg="1"/>
      <p:bldP spid="25" grpId="0" animBg="1"/>
      <p:bldP spid="30" grpId="0"/>
      <p:bldP spid="33" grpId="0"/>
      <p:bldP spid="41" grpId="0"/>
      <p:bldP spid="4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52937" y="151110"/>
            <a:ext cx="7383559" cy="750590"/>
          </a:xfrm>
        </p:spPr>
        <p:txBody>
          <a:bodyPr>
            <a:noAutofit/>
          </a:bodyPr>
          <a:lstStyle/>
          <a:p>
            <a:r>
              <a:rPr lang="en-GB" sz="3600" dirty="0" smtClean="0"/>
              <a:t>Market forces mean demand and supply disconnected</a:t>
            </a:r>
            <a:endParaRPr lang="en-GB" sz="36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28" y="4077072"/>
            <a:ext cx="25050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667193" y="1700808"/>
            <a:ext cx="260867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7" descr="data:image/jpeg;base64,/9j/4AAQSkZJRgABAQAAAQABAAD/2wCEAAkGBhAREBUUExQWEhMTGBcXFRgXFxgYFRcXFxgWFBUYFxgYGyceGBkkGhUYHy8gIykpLCwsFR4xNTAqNSYrLCkBCQoKDgwOGg8PGikkHyQsLCwtLCwpLCwsLywsLCwsLCwsLCwsLCwvLCwsLCwsKSwsLCwsKSwsLCwsLCksLCwsLP/AABEIALUBFgMBIgACEQEDEQH/xAAbAAEAAgMBAQAAAAAAAAAAAAAABAUCAwYHAf/EADsQAAEDAgQDBAkCBAcBAAAAAAEAAhEDIQQSMUEFUXEiYYGRBhMyQlKhscHR4fAHFGJyFSMzkrLC8YL/xAAZAQEAAwEBAAAAAAAAAAAAAAAAAQIDBAX/xAAoEQEBAAICAgAFAwUAAAAAAAAAAQIRAzESITJBUbHwBBNhQnGBkcH/2gAMAwEAAhEDEQA/APcERFAIi1YnFMptLnEAASeiDai4Dif8TAKkUmzTgdontE3ktA203G+kyLfgfpzQrVGUrio/S1puY1MGBpKjcW8bHUIiKVWtldpcWg9puo35z0WxUfFMYaWIaRu0dNTI+nyVzRrB7Q4aFVmWxmiIrAiIgIiICIiAiIgIiICIiAiIgIiICIiAiIgIiICIiAiL442sgjcSx7aFJ1R2jQTrE8hJsJNvFeOelHpZWxDu3LWaBgPZMe8YkOPToNyuq/ipjA2mxkkuc4nUhoaIjsyATJ1I5+Hk7zdRWuM17bauKcTIldJ6KVHU3CqbBps605+TQQZcRaCCL7aqv4NwQVWvkwGDNvMDW03vDdbkiN46/wBHvRNuYujMKcAu3zxNgRpNrGTlBmCsrlL6i/Xb07DVczQdyL6G+4tyK2qNgmEC+tt503UlbOdQ8fwmYyNQJ8ND++8LHgXEMvYcbHQ9/wCqt8fh8zZHtNuPuPH6gLmcRQyPI2dp9v30XNd4Z7+VRXXoqng3FS4ZH+2LA/F+qtl0S7SIiKQREQEREBERAREQEREBERAREQEREBERAREQEREHxzgBJsBrKrMR6T4RljWZPdJ/4gqzc0HW6qPSb0cZjKQa4w5slhvEmxDhu028kHGfxDNGvRbUp1GPyG2VwLg07ED2dZuJt3CfOxh9zsd+/RdnxL0bq0nhhLs2zXOkOG5YeVtL6aBUuMwIb7NrSQdp+f8A4uXLk3W+N9M+FnKPlH7/AHK9E9HcczsUtJLie8xaPAR5815w05Y8PyPqrfAYguIAdkPxfDoQegICwxyuOW1c7t68Avq53gPpbTq0/wDNIZUbZx91xG7SLeH2VvR4vQfGWo0zpdd8zxvVZJaqeLYGRbqOu4/f2VqCsatMOEFRnj5TQ5NnkdlZ4Djkdmp4O/P5WriGEIcTuLnvHPp91WV2/wDq47yXCquza4ESLgr6uLwXFatH2TLfhOn6LosBx6lVsTkdyO/Q7ro4+fHP+6yyREW4IiICIiAiIgIiICIiAiIgIiICIiAiIgIiICIiCPjuH06zMlRoe3W+x2IIuCOYuvMncBlroPsgNeLkh0ZHXA0kanbdeqqk4zwJznetoHLV3vAd+vW33z5MdxMryviFEydrCPDMFrpSLtmY2MTNj8pHh3rpOJ8OeHQWFrxMg7zrG0SJG2otMqpdgb9i/Nsw4H6jyuuO41ZNwmKcAIrMc74S4tPhmnMe5ScLjCTmiOgEgzN72u43AvJVK4VD7VLM0d4zdbCx6qfh8UIytzvI1a6nLg3nOYHLbWD3wqSVGnQ0OOkGM7mHvET8gVPp+ktYcqg5gT/xK5AV3Bsta8N3iHN6uYfssmY50B2X/wCmEscOoOieeU6qPGuxd6V0XiHtLCNCIMeBi3codWox92EHoqihxRr/AGi18/GAD/uEgrecPRJkh1I82m3mJ+yzzzyy7RY2udeCsxhpWIwtQiWVRUH9QBnxG/itrXFmrS35t8wubxsQmYPiFalYOzN5O+xV1hON032d2D36ea55lYETr3j9F9AB0XTx/qc8P5g7EFFy2Fx1WloZHLZXWD4ux+vZPyXocf6jDMT0SUW6RERAREQEREBERAREQEREBERAREQEREBERBFx/DadZuV4nkdx0XK8U9CHuuw540Bgx0FQGPBwXaIq5YzLseZj0Zx7Lta4R/SwjyJJIUhtS4bXYGOBEG+Tu1uw9T4jReiKLxDhrKzcrh0PJZXh+lTtxOM4Y0Pa8Fw3IDjJ7p5df0WWKDXxkD3A+0Rq09I021at+IwVbDEty5qe0f8AU/8AU9/VRqL8rS6mcwOpGoOna32GuuxXJnhZf+NMct9ssPgWubEgO5lhb9BB81sYxzZaKjWu6EjXcET81FfUr1YZTuZkERHeHbDx+ak8Lztlr2Gb53x7R3y2vYgLC3XTTx2+1Gk3Bkj3qWUEf3DdY0OJOmJFQDkMrx1adVa4UOaTTpFuSLE2ibkW312WP8sQGubTaMpIzTzNzpOvms/Ol45UWnXpPO09IctjsJyv1/K+YngvrHucH9qPaGgPTQ9e5aW4au09gio28k9i4sQQd9U8pe4zvFfk2lrm9O/TzWTKgHd9PNaKfG2j/Ulm0n2Z0jNp9OinhjH6b8t/spmMvvGsrLO0jDcSczp8laYfiLHa2PyXPuwrhp+/D8LD1xGo8RcfkLow588O0OuRc7hOKOboZHmFb4fiLH9x713Yc2OZtLREWyRERAREQEREBERAREQEREBERAREQEREBERBhVotcCHAEHUHRczxj0aLHetoktI1iSfEC7h5nrddSirljMux52xpL5aMtV0Zmg2c2/bYRY2M25HvC2tfUqh1Bpyua6RUeSAHX+oNwFf8f4CXgvpjMdXM0JPxU3e6/wCR3XHYisYhpLneAeNu002MQJi8dIXDy8Wm2Gf1T6NOoMgY4doEVC51g4GCdLA8lM/n6rP8twzMaRLmzlIiR2tumt1QPALmuDhS1Ba27nACZ1yg9+plWmFx9nsptLqcHM50aRLhJgOIGwE2C4co6ItmVadQk03+qbHmY5Tp+i2HEOLW525afMbxcWmQqk16FQta2GBsy5ojMNBYjXTvstlLG1Wkkg1aNM2IEC8XIme7TZYX81+fZbSxy06na0YywB594+3eVWVsC6k01BLMxlobGWP7dAT+FMGNo1Q57rOcewJ02/cqZ6plRzWl5daTJEWNhpZTO1bJ81VQ4yWkCoCM1gYIBPK9ifGVY+upv1sed2nz3W6tLgCWteymbDmecKvxGBac7jNOoYDG6N/uLdD+i2nLrtjeKXpufg4uO10gP/DvGFiwmbGTyiH/AO06+EqO/EPokNJFRsAuc0HK3QX1gXUtuIZUbzC1xsvTDLCxMwfFnNsbjkf3ZXGHxbX6G/JczUadZB68u52o6GQs2VIOpaeRtPR2h+S6OPnyx9VV1KKrwvFDo/8AUdVZseCJF13YZzLpL6iIrgiIgIiICIiAiIgIiICIiAiIgIiICIiAqD0i9FmYjts7NUX5B0adHd6v1g6q0akDxVcpLNUeRYzDPpOcKjSXHsuB0jXTQE8xY2K+UjUa1jKZMEazGWZLpsZEmw1Xo3G6GErth7gHAdlzRJHyuO4rzfinA/V1Ja4SPZeLscDEgh3s/vVeby4SX1Zptjya7WOH44w5aZaMtMyGxpEC4Ase7eFZ0MW5+d9JzKbDMNMySdQIGhPPmfHjy1wa5rgQ0EOJNnQbkiNQNiD9lLoXkhwY1t2ggiTqeUAkcjedd+TLjdEsrpMlGgXNqNa95kg36gt5RMeCkUKFEhrWPOc+06dtxEqkwPGq1KHOb2qoOS2Z0AXBAkg7xyU2liMO8NYA1rhcuae0RaRJ2JWWWOl11ToVC71dOoHMbck2uOizFdxeTUZLWQJA7Pn0HzChU6VMgmm9zJIDROaToSSdunJSQ2rTBYCKjAA55EDnNpJUb/PshsZVoQ8uaO1YN2Wp3CcxZkqQ53tCARHyPzhZu4xRe5uYdlg0MdPJZ06lJwkWe8w2PdHTTZTLr5z7fn0Vs32jO9YzNmEsYYzj8TK+tqA21HwnXw5KecNDgxrpa05nA/kBRcQxry57wQ72WgTB7+RvutvPXxMbxS9MWPLR2e00atOrem48LdVOwWMOtM5ubfe8ve8L9yq8RRfTygEvcR2soJI5kXmO4krAY5roIOR3PSevI9VrhyavqsbhY63C45r+4qSuap4jNGfsu2eN+vPxU6jxR1MhtQdHag9D9l6GHPP6v9qrdFhSqtcJBkLNdPYIiICIiAiIgIiICIiAiIgIStWJxLabS52nzPcFQVcZUrnkzkNPHmqZZeKNrh/FGe72umnmtTuIu2ACgtpwvpH7hYXPKo23VMU46uWh7gdTP7718hfCw8ys7ujRVg/sflV+JwuYEag6i5B8Famn3rU6gsssLUuP4hwm0Rmby95v9vMdyqcVTe4ySS2CDkkE8swnr5ru8RhFT4vhYJkdk8/zzWNlxXxzsUOB4pVpnMDmeWj2RdvMG9iSQOVlvoYig5mSA1zzmc8RnbF3AchqI0t3L5i8A5pkAMebZolrhyKqy4Mc1lQQROZw7INjlMi4uY5KPGXp048m3QtBZNSk/NSZAawyXmbG4EGCfGVKdxirS7NRpY6oJGh7FhNuW/zXN064aPWNdYOORguDeDcm9zKmYP0rfTLi4HORAEXyxfTY38ljlx231GsrpqXHqJc0EMLabbCBHIWUmnUoljWsAa9xs4bA3MdwC5rCcSwbwymWsDWnOSLF3MFwuQSdFNGAEOrUamWf9Kmbgg6ifkLadVncPypXT6dWnnFM+sHvO06DW+krPDcUa6Gn2KYkk6uOrd+d/BUr8ZWoBtOq0tc7tOI7TSDcmRaw59ysP5+jXzF+jQGsymL25a7BNaRVphGEgvZ75gA7C+n18FDr8IbLzcVnEQQXZdLGJidJtKkONVpYGv8AWOj2bNDeZ+ULSzHOAyOs4uOY6gHl5BW3IrrbL+XfShtqk9RtyvHVZU8ZEgjM33mO1Hf39VIpVGl7jT0AuTMX0UdzWuAFzVJtrY9x2ELacmrpjlx/RKw7CO1Qd1Y4/Kfz5q2wXEQ/suGR41BXMOc6k8xqNY08Rt106K1wmPZVF9R5joeS7eHPXXr+Pkws0vkUOjiSNTI57+PNSwZXdLtD6iIpBERAREQEREBYVarWtLnGALkrNVvEqBrFrGmwMvOwjQHmd489kor6td1d4sY91vId/ep9Hhro2Cm4bCtYIA6nc9VuVfGfNGkL/Df6vl+qxPCR8XyCnonjE6V/+ED4vl+qwdwp2xaeshWaKPDFGlQ7AVBsD0P5haXUiNQ4dQr1FF45TTnnNBB3Wg4YHSy6OphmO1A67+YUSrwke4Y7jcflZ3hHN4vhki1voVzvEOEWgtkcjp4HZd1VpOZ7Qgc9W+e3io1bCNcLhcufDr3EyvLMTwpzT2SYA9iYMiMp5GIUQYuo0FoMveLizS2BcEcl6Jj+BzoJHzHQrm+I8Hn2m5o8HjoVSZa9ZNZnVZQ41TcRnptcxs5Q5sa2d1iPmt1LGmmGva8vg9mnlNgR2bzeLbbKsxPC4iDmaJ7L9p/q1FzuooBaRJcxxMCfZAmBcWIg81N4sb02x5HZcO9My3MXA5z2QOQNhrzn6KzZhsM8jKfV5AS4siHPNwSD38oXGUsW9ocxo9Y0jtOMDXtGeRHdyBUjA0m+p/1HioYOS2UuJHZnWNAsMuL6NJXU+txFGn64kGbCCS+BcOygTcRoptHi4LG0jz7R0P8AV+VS4fG4hlVudvrDBLW05eZ07QA8uqkM4hQrhxe3/PqWB94R3aXNzNlz+Niy5dSORxpGKQNyT2v6vvC30Me06iAwANiZmN7zodVS1qj6RYHPaaf9M2i8EEdbqczHsxBc6pOVotltJi3hvKiTVRek80zkAY4E1DMGJjYzrYeaiVsI8EvYCxzTf4D05LGmHDI5j8znSA3QtHPXl9VKbRxAJYXN0zONzFvNa42xnljK38O4tnsey4aj97K/wNWR02XD4rC1GZXtEjmHXtaY5EjRW/AuLhxB8D916X6fl36rmyw06pERdqgiIgIiICIiAiIgIiICIiAiIgIiICIiAQoVbhbTdvYPm3y28IU1FFm+xQ4ig5ntttzF2+e3ioOKwDHj8LrFBxHCWOu3sHu08Rp9Fhnwy9Dz/iPBI1GYcxqFzmN4Q4AlvbadR3d42+i9QxXDqrdW5xzbfzbr9VRYrhocZbZ2/wCo2XJePPj+FbbzM4cXaxxYT7pjXmJ18Fk3EZXF1XsOEZYnLItMfEOR2XV8R4OypZ7Yd8Q+/NUOM4RWpjT11MeJA+o+YVseTHL1fVXmem3CcSq0YMy98WbO02m/WdFY0uKBzfV5WtquMueWjMHe8SQM0AEg35Ln8JSE5qTpIBGR5ix2F7baclkartCMlV5gkjyhxkZY1BvKjLhlbTN1FLiFSg5waTWBAmoGGGsPZINzlv5qwpVcLULWtGQNu4tIBdPPvXJYbidSmHURLifbIFiDrI2gDSNlMGNovyMpZaUSS8XJbvN+1eInSVz5cVX26luEHbqU35clmNN9BeT3W81hUbjGuE5S58e9pvLjoNe9UmGq1JcxtRvq2+y90yZ7QBAGux2VhhuK1cpe4ACCMuaXuBiXNGkW5zdZ+NiamtrVXgsILRTADnWi/wAPxEk7KNwZ3q6jw4yWukbcvKQIULiLnMYCx93XczWOQB5ga/opGBdkYHvHbdt/x+/murilntjm9D4Xjg9oGhiRO7dj3qeuQw9fKGiYy6R0i372VvT4q4anMPmu7Hk16rnsXCL410gHndFsh9REQEREBERAREQEREBERAREQEREBERAREQFoxGCp1PaaD37+Yut6IKPF+jAd7LvB1x5i/1VDi/Rmuwy1pP9pzD8/Jd0ixz4cMu4PIuI8Gpud22lj/iAyu8Rv4qsq8IfoYqNNp94dQdf3de14jDMqCHtDxycAR81Q430Iouk03OpHu7TfJ1/msv2M8Pgv+KtK8hq4LIS2C08wJkd7Xcue0qP/KuAAaLAgucz2oFidJB62XpPEPQPEkWNGuNpzU3eGseYVaPQXGSP8otjRwq0yR4yCfqr4zK/FFpk4xuJuAwljYuTJk7kaeSypY058pcC1sXmJHfv5XXV4v0Axu9FtUcw6nPQ5i0g+JXzA/w7xb3AGi2i3dz3hxA7mMcb+IU/tRb9xyh4i5r+zIaRqRJAO4JvMWHJX3DapeRUf2Q3/Tb3aZj3/vr2mH/hhhmkS95juaL7kmOewiFhxL+HzbGk4u+IOdHkQFN4/XpW5bc2zipfVgGzB5k/p9V0fA8K+u/cMb7Z+w7yseHegDw7LUc31YvIMvPMAwI6/JdlhMGykwMYMrRt9ydys8eK3LdVtbgERF1KiIiAiIgIiICIiAiIgIiICIiAiIgIiICIiAiIgIiICIiAiIgIiKR8XxEUj6F9RFAIiKB//9k="/>
          <p:cNvSpPr>
            <a:spLocks noChangeAspect="1" noChangeArrowheads="1"/>
          </p:cNvSpPr>
          <p:nvPr/>
        </p:nvSpPr>
        <p:spPr bwMode="auto">
          <a:xfrm>
            <a:off x="0" y="-822325"/>
            <a:ext cx="2647950" cy="1724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5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7193" y="2900571"/>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1125" y="2501474"/>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7193" y="2689450"/>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4228" y="4961813"/>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2107" y="5075547"/>
            <a:ext cx="773759" cy="5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75279">
            <a:off x="6354967" y="4985332"/>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2107" y="2250487"/>
            <a:ext cx="773759" cy="5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4459" y="5366189"/>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280" y="5107008"/>
            <a:ext cx="1981360" cy="1347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3088" y="4753261"/>
            <a:ext cx="303686" cy="19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58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953258"/>
            <a:ext cx="9144001" cy="5688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http://images.nationalgeographic.com/wpf/media-live/photos/000/003/cache/mt-des-voeux_300_600x450.jpg</a:t>
            </a:r>
          </a:p>
        </p:txBody>
      </p:sp>
      <p:sp>
        <p:nvSpPr>
          <p:cNvPr id="2" name="Title 1"/>
          <p:cNvSpPr>
            <a:spLocks noGrp="1"/>
          </p:cNvSpPr>
          <p:nvPr>
            <p:ph type="title"/>
          </p:nvPr>
        </p:nvSpPr>
        <p:spPr>
          <a:xfrm>
            <a:off x="1635604" y="109362"/>
            <a:ext cx="7508396" cy="750590"/>
          </a:xfrm>
        </p:spPr>
        <p:txBody>
          <a:bodyPr>
            <a:noAutofit/>
          </a:bodyPr>
          <a:lstStyle/>
          <a:p>
            <a:r>
              <a:rPr lang="en-GB" sz="3200" dirty="0" smtClean="0"/>
              <a:t>Spatial planning needed for a “sustainable system”</a:t>
            </a:r>
            <a:endParaRPr lang="en-GB" sz="3200" dirty="0"/>
          </a:p>
        </p:txBody>
      </p:sp>
      <p:sp>
        <p:nvSpPr>
          <p:cNvPr id="3" name="Content Placeholder 2"/>
          <p:cNvSpPr>
            <a:spLocks noGrp="1"/>
          </p:cNvSpPr>
          <p:nvPr>
            <p:ph idx="1"/>
          </p:nvPr>
        </p:nvSpPr>
        <p:spPr/>
        <p:txBody>
          <a:bodyPr/>
          <a:lstStyle/>
          <a:p>
            <a:endParaRPr lang="en-GB" dirty="0"/>
          </a:p>
        </p:txBody>
      </p:sp>
      <p:sp>
        <p:nvSpPr>
          <p:cNvPr id="4" name="Freeform 3"/>
          <p:cNvSpPr/>
          <p:nvPr/>
        </p:nvSpPr>
        <p:spPr>
          <a:xfrm>
            <a:off x="1765738" y="1654870"/>
            <a:ext cx="6337738" cy="1099987"/>
          </a:xfrm>
          <a:custGeom>
            <a:avLst/>
            <a:gdLst>
              <a:gd name="connsiteX0" fmla="*/ 0 w 6337738"/>
              <a:gd name="connsiteY0" fmla="*/ 962100 h 1099987"/>
              <a:gd name="connsiteX1" fmla="*/ 457200 w 6337738"/>
              <a:gd name="connsiteY1" fmla="*/ 378776 h 1099987"/>
              <a:gd name="connsiteX2" fmla="*/ 867103 w 6337738"/>
              <a:gd name="connsiteY2" fmla="*/ 646790 h 1099987"/>
              <a:gd name="connsiteX3" fmla="*/ 1229710 w 6337738"/>
              <a:gd name="connsiteY3" fmla="*/ 646790 h 1099987"/>
              <a:gd name="connsiteX4" fmla="*/ 1623848 w 6337738"/>
              <a:gd name="connsiteY4" fmla="*/ 552197 h 1099987"/>
              <a:gd name="connsiteX5" fmla="*/ 2207172 w 6337738"/>
              <a:gd name="connsiteY5" fmla="*/ 835976 h 1099987"/>
              <a:gd name="connsiteX6" fmla="*/ 2459421 w 6337738"/>
              <a:gd name="connsiteY6" fmla="*/ 977866 h 1099987"/>
              <a:gd name="connsiteX7" fmla="*/ 2900855 w 6337738"/>
              <a:gd name="connsiteY7" fmla="*/ 552197 h 1099987"/>
              <a:gd name="connsiteX8" fmla="*/ 3279228 w 6337738"/>
              <a:gd name="connsiteY8" fmla="*/ 404 h 1099987"/>
              <a:gd name="connsiteX9" fmla="*/ 4209393 w 6337738"/>
              <a:gd name="connsiteY9" fmla="*/ 473369 h 1099987"/>
              <a:gd name="connsiteX10" fmla="*/ 4508938 w 6337738"/>
              <a:gd name="connsiteY10" fmla="*/ 1056693 h 1099987"/>
              <a:gd name="connsiteX11" fmla="*/ 5123793 w 6337738"/>
              <a:gd name="connsiteY11" fmla="*/ 993631 h 1099987"/>
              <a:gd name="connsiteX12" fmla="*/ 5533696 w 6337738"/>
              <a:gd name="connsiteY12" fmla="*/ 489135 h 1099987"/>
              <a:gd name="connsiteX13" fmla="*/ 6337738 w 6337738"/>
              <a:gd name="connsiteY13" fmla="*/ 1040928 h 1099987"/>
              <a:gd name="connsiteX14" fmla="*/ 6337738 w 6337738"/>
              <a:gd name="connsiteY14" fmla="*/ 1040928 h 10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37738" h="1099987">
                <a:moveTo>
                  <a:pt x="0" y="962100"/>
                </a:moveTo>
                <a:cubicBezTo>
                  <a:pt x="156341" y="696714"/>
                  <a:pt x="312683" y="431328"/>
                  <a:pt x="457200" y="378776"/>
                </a:cubicBezTo>
                <a:cubicBezTo>
                  <a:pt x="601717" y="326224"/>
                  <a:pt x="738351" y="602121"/>
                  <a:pt x="867103" y="646790"/>
                </a:cubicBezTo>
                <a:cubicBezTo>
                  <a:pt x="995855" y="691459"/>
                  <a:pt x="1103586" y="662555"/>
                  <a:pt x="1229710" y="646790"/>
                </a:cubicBezTo>
                <a:cubicBezTo>
                  <a:pt x="1355834" y="631024"/>
                  <a:pt x="1460938" y="520666"/>
                  <a:pt x="1623848" y="552197"/>
                </a:cubicBezTo>
                <a:cubicBezTo>
                  <a:pt x="1786758" y="583728"/>
                  <a:pt x="2067910" y="765031"/>
                  <a:pt x="2207172" y="835976"/>
                </a:cubicBezTo>
                <a:cubicBezTo>
                  <a:pt x="2346434" y="906921"/>
                  <a:pt x="2343807" y="1025162"/>
                  <a:pt x="2459421" y="977866"/>
                </a:cubicBezTo>
                <a:cubicBezTo>
                  <a:pt x="2575035" y="930570"/>
                  <a:pt x="2764220" y="715107"/>
                  <a:pt x="2900855" y="552197"/>
                </a:cubicBezTo>
                <a:cubicBezTo>
                  <a:pt x="3037490" y="389287"/>
                  <a:pt x="3061138" y="13542"/>
                  <a:pt x="3279228" y="404"/>
                </a:cubicBezTo>
                <a:cubicBezTo>
                  <a:pt x="3497318" y="-12734"/>
                  <a:pt x="4004441" y="297321"/>
                  <a:pt x="4209393" y="473369"/>
                </a:cubicBezTo>
                <a:cubicBezTo>
                  <a:pt x="4414345" y="649417"/>
                  <a:pt x="4356538" y="969983"/>
                  <a:pt x="4508938" y="1056693"/>
                </a:cubicBezTo>
                <a:cubicBezTo>
                  <a:pt x="4661338" y="1143403"/>
                  <a:pt x="4953000" y="1088224"/>
                  <a:pt x="5123793" y="993631"/>
                </a:cubicBezTo>
                <a:cubicBezTo>
                  <a:pt x="5294586" y="899038"/>
                  <a:pt x="5331372" y="481252"/>
                  <a:pt x="5533696" y="489135"/>
                </a:cubicBezTo>
                <a:cubicBezTo>
                  <a:pt x="5736020" y="497018"/>
                  <a:pt x="6337738" y="1040928"/>
                  <a:pt x="6337738" y="1040928"/>
                </a:cubicBezTo>
                <a:lnTo>
                  <a:pt x="6337738" y="1040928"/>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Freeform 5"/>
          <p:cNvSpPr/>
          <p:nvPr/>
        </p:nvSpPr>
        <p:spPr>
          <a:xfrm>
            <a:off x="1765737" y="4520138"/>
            <a:ext cx="6511159" cy="1115039"/>
          </a:xfrm>
          <a:custGeom>
            <a:avLst/>
            <a:gdLst>
              <a:gd name="connsiteX0" fmla="*/ 0 w 6511159"/>
              <a:gd name="connsiteY0" fmla="*/ 688943 h 1115039"/>
              <a:gd name="connsiteX1" fmla="*/ 488731 w 6511159"/>
              <a:gd name="connsiteY1" fmla="*/ 752005 h 1115039"/>
              <a:gd name="connsiteX2" fmla="*/ 1277007 w 6511159"/>
              <a:gd name="connsiteY2" fmla="*/ 547054 h 1115039"/>
              <a:gd name="connsiteX3" fmla="*/ 1813034 w 6511159"/>
              <a:gd name="connsiteY3" fmla="*/ 862364 h 1115039"/>
              <a:gd name="connsiteX4" fmla="*/ 2254469 w 6511159"/>
              <a:gd name="connsiteY4" fmla="*/ 26792 h 1115039"/>
              <a:gd name="connsiteX5" fmla="*/ 2995448 w 6511159"/>
              <a:gd name="connsiteY5" fmla="*/ 279040 h 1115039"/>
              <a:gd name="connsiteX6" fmla="*/ 3436883 w 6511159"/>
              <a:gd name="connsiteY6" fmla="*/ 1004254 h 1115039"/>
              <a:gd name="connsiteX7" fmla="*/ 4240924 w 6511159"/>
              <a:gd name="connsiteY7" fmla="*/ 878130 h 1115039"/>
              <a:gd name="connsiteX8" fmla="*/ 4587765 w 6511159"/>
              <a:gd name="connsiteY8" fmla="*/ 452461 h 1115039"/>
              <a:gd name="connsiteX9" fmla="*/ 5265683 w 6511159"/>
              <a:gd name="connsiteY9" fmla="*/ 767771 h 1115039"/>
              <a:gd name="connsiteX10" fmla="*/ 6053959 w 6511159"/>
              <a:gd name="connsiteY10" fmla="*/ 1098847 h 1115039"/>
              <a:gd name="connsiteX11" fmla="*/ 6511159 w 6511159"/>
              <a:gd name="connsiteY11" fmla="*/ 1067316 h 1115039"/>
              <a:gd name="connsiteX12" fmla="*/ 6511159 w 6511159"/>
              <a:gd name="connsiteY12" fmla="*/ 1067316 h 111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11159" h="1115039">
                <a:moveTo>
                  <a:pt x="0" y="688943"/>
                </a:moveTo>
                <a:cubicBezTo>
                  <a:pt x="137948" y="732298"/>
                  <a:pt x="275897" y="775653"/>
                  <a:pt x="488731" y="752005"/>
                </a:cubicBezTo>
                <a:cubicBezTo>
                  <a:pt x="701566" y="728357"/>
                  <a:pt x="1056290" y="528661"/>
                  <a:pt x="1277007" y="547054"/>
                </a:cubicBezTo>
                <a:cubicBezTo>
                  <a:pt x="1497724" y="565447"/>
                  <a:pt x="1650124" y="949074"/>
                  <a:pt x="1813034" y="862364"/>
                </a:cubicBezTo>
                <a:cubicBezTo>
                  <a:pt x="1975944" y="775654"/>
                  <a:pt x="2057400" y="124013"/>
                  <a:pt x="2254469" y="26792"/>
                </a:cubicBezTo>
                <a:cubicBezTo>
                  <a:pt x="2451538" y="-70429"/>
                  <a:pt x="2798379" y="116130"/>
                  <a:pt x="2995448" y="279040"/>
                </a:cubicBezTo>
                <a:cubicBezTo>
                  <a:pt x="3192517" y="441950"/>
                  <a:pt x="3229304" y="904406"/>
                  <a:pt x="3436883" y="1004254"/>
                </a:cubicBezTo>
                <a:cubicBezTo>
                  <a:pt x="3644462" y="1104102"/>
                  <a:pt x="4049110" y="970095"/>
                  <a:pt x="4240924" y="878130"/>
                </a:cubicBezTo>
                <a:cubicBezTo>
                  <a:pt x="4432738" y="786165"/>
                  <a:pt x="4416972" y="470854"/>
                  <a:pt x="4587765" y="452461"/>
                </a:cubicBezTo>
                <a:cubicBezTo>
                  <a:pt x="4758558" y="434068"/>
                  <a:pt x="5021317" y="660040"/>
                  <a:pt x="5265683" y="767771"/>
                </a:cubicBezTo>
                <a:cubicBezTo>
                  <a:pt x="5510049" y="875502"/>
                  <a:pt x="5846380" y="1048923"/>
                  <a:pt x="6053959" y="1098847"/>
                </a:cubicBezTo>
                <a:cubicBezTo>
                  <a:pt x="6261538" y="1148771"/>
                  <a:pt x="6511159" y="1067316"/>
                  <a:pt x="6511159" y="1067316"/>
                </a:cubicBezTo>
                <a:lnTo>
                  <a:pt x="6511159" y="1067316"/>
                </a:lnTo>
              </a:path>
            </a:pathLst>
          </a:cu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 name="Straight Arrow Connector 7"/>
          <p:cNvCxnSpPr/>
          <p:nvPr/>
        </p:nvCxnSpPr>
        <p:spPr>
          <a:xfrm flipV="1">
            <a:off x="5327665" y="4645609"/>
            <a:ext cx="0" cy="864096"/>
          </a:xfrm>
          <a:prstGeom prst="straightConnector1">
            <a:avLst/>
          </a:prstGeom>
          <a:ln w="76200">
            <a:solidFill>
              <a:schemeClr val="accent3">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211960" y="4598821"/>
            <a:ext cx="0" cy="864096"/>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1749090" y="4566463"/>
            <a:ext cx="6337738" cy="1099987"/>
          </a:xfrm>
          <a:custGeom>
            <a:avLst/>
            <a:gdLst>
              <a:gd name="connsiteX0" fmla="*/ 0 w 6337738"/>
              <a:gd name="connsiteY0" fmla="*/ 962100 h 1099987"/>
              <a:gd name="connsiteX1" fmla="*/ 457200 w 6337738"/>
              <a:gd name="connsiteY1" fmla="*/ 378776 h 1099987"/>
              <a:gd name="connsiteX2" fmla="*/ 867103 w 6337738"/>
              <a:gd name="connsiteY2" fmla="*/ 646790 h 1099987"/>
              <a:gd name="connsiteX3" fmla="*/ 1229710 w 6337738"/>
              <a:gd name="connsiteY3" fmla="*/ 646790 h 1099987"/>
              <a:gd name="connsiteX4" fmla="*/ 1623848 w 6337738"/>
              <a:gd name="connsiteY4" fmla="*/ 552197 h 1099987"/>
              <a:gd name="connsiteX5" fmla="*/ 2207172 w 6337738"/>
              <a:gd name="connsiteY5" fmla="*/ 835976 h 1099987"/>
              <a:gd name="connsiteX6" fmla="*/ 2459421 w 6337738"/>
              <a:gd name="connsiteY6" fmla="*/ 977866 h 1099987"/>
              <a:gd name="connsiteX7" fmla="*/ 2900855 w 6337738"/>
              <a:gd name="connsiteY7" fmla="*/ 552197 h 1099987"/>
              <a:gd name="connsiteX8" fmla="*/ 3279228 w 6337738"/>
              <a:gd name="connsiteY8" fmla="*/ 404 h 1099987"/>
              <a:gd name="connsiteX9" fmla="*/ 4209393 w 6337738"/>
              <a:gd name="connsiteY9" fmla="*/ 473369 h 1099987"/>
              <a:gd name="connsiteX10" fmla="*/ 4508938 w 6337738"/>
              <a:gd name="connsiteY10" fmla="*/ 1056693 h 1099987"/>
              <a:gd name="connsiteX11" fmla="*/ 5123793 w 6337738"/>
              <a:gd name="connsiteY11" fmla="*/ 993631 h 1099987"/>
              <a:gd name="connsiteX12" fmla="*/ 5533696 w 6337738"/>
              <a:gd name="connsiteY12" fmla="*/ 489135 h 1099987"/>
              <a:gd name="connsiteX13" fmla="*/ 6337738 w 6337738"/>
              <a:gd name="connsiteY13" fmla="*/ 1040928 h 1099987"/>
              <a:gd name="connsiteX14" fmla="*/ 6337738 w 6337738"/>
              <a:gd name="connsiteY14" fmla="*/ 1040928 h 10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37738" h="1099987">
                <a:moveTo>
                  <a:pt x="0" y="962100"/>
                </a:moveTo>
                <a:cubicBezTo>
                  <a:pt x="156341" y="696714"/>
                  <a:pt x="312683" y="431328"/>
                  <a:pt x="457200" y="378776"/>
                </a:cubicBezTo>
                <a:cubicBezTo>
                  <a:pt x="601717" y="326224"/>
                  <a:pt x="738351" y="602121"/>
                  <a:pt x="867103" y="646790"/>
                </a:cubicBezTo>
                <a:cubicBezTo>
                  <a:pt x="995855" y="691459"/>
                  <a:pt x="1103586" y="662555"/>
                  <a:pt x="1229710" y="646790"/>
                </a:cubicBezTo>
                <a:cubicBezTo>
                  <a:pt x="1355834" y="631024"/>
                  <a:pt x="1460938" y="520666"/>
                  <a:pt x="1623848" y="552197"/>
                </a:cubicBezTo>
                <a:cubicBezTo>
                  <a:pt x="1786758" y="583728"/>
                  <a:pt x="2067910" y="765031"/>
                  <a:pt x="2207172" y="835976"/>
                </a:cubicBezTo>
                <a:cubicBezTo>
                  <a:pt x="2346434" y="906921"/>
                  <a:pt x="2343807" y="1025162"/>
                  <a:pt x="2459421" y="977866"/>
                </a:cubicBezTo>
                <a:cubicBezTo>
                  <a:pt x="2575035" y="930570"/>
                  <a:pt x="2764220" y="715107"/>
                  <a:pt x="2900855" y="552197"/>
                </a:cubicBezTo>
                <a:cubicBezTo>
                  <a:pt x="3037490" y="389287"/>
                  <a:pt x="3061138" y="13542"/>
                  <a:pt x="3279228" y="404"/>
                </a:cubicBezTo>
                <a:cubicBezTo>
                  <a:pt x="3497318" y="-12734"/>
                  <a:pt x="4004441" y="297321"/>
                  <a:pt x="4209393" y="473369"/>
                </a:cubicBezTo>
                <a:cubicBezTo>
                  <a:pt x="4414345" y="649417"/>
                  <a:pt x="4356538" y="969983"/>
                  <a:pt x="4508938" y="1056693"/>
                </a:cubicBezTo>
                <a:cubicBezTo>
                  <a:pt x="4661338" y="1143403"/>
                  <a:pt x="4953000" y="1088224"/>
                  <a:pt x="5123793" y="993631"/>
                </a:cubicBezTo>
                <a:cubicBezTo>
                  <a:pt x="5294586" y="899038"/>
                  <a:pt x="5331372" y="481252"/>
                  <a:pt x="5533696" y="489135"/>
                </a:cubicBezTo>
                <a:cubicBezTo>
                  <a:pt x="5736020" y="497018"/>
                  <a:pt x="6337738" y="1040928"/>
                  <a:pt x="6337738" y="1040928"/>
                </a:cubicBezTo>
                <a:lnTo>
                  <a:pt x="6337738" y="1040928"/>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Freeform 10"/>
          <p:cNvSpPr/>
          <p:nvPr/>
        </p:nvSpPr>
        <p:spPr>
          <a:xfrm>
            <a:off x="1765738" y="3240055"/>
            <a:ext cx="6511159" cy="1115039"/>
          </a:xfrm>
          <a:custGeom>
            <a:avLst/>
            <a:gdLst>
              <a:gd name="connsiteX0" fmla="*/ 0 w 6511159"/>
              <a:gd name="connsiteY0" fmla="*/ 688943 h 1115039"/>
              <a:gd name="connsiteX1" fmla="*/ 488731 w 6511159"/>
              <a:gd name="connsiteY1" fmla="*/ 752005 h 1115039"/>
              <a:gd name="connsiteX2" fmla="*/ 1277007 w 6511159"/>
              <a:gd name="connsiteY2" fmla="*/ 547054 h 1115039"/>
              <a:gd name="connsiteX3" fmla="*/ 1813034 w 6511159"/>
              <a:gd name="connsiteY3" fmla="*/ 862364 h 1115039"/>
              <a:gd name="connsiteX4" fmla="*/ 2254469 w 6511159"/>
              <a:gd name="connsiteY4" fmla="*/ 26792 h 1115039"/>
              <a:gd name="connsiteX5" fmla="*/ 2995448 w 6511159"/>
              <a:gd name="connsiteY5" fmla="*/ 279040 h 1115039"/>
              <a:gd name="connsiteX6" fmla="*/ 3436883 w 6511159"/>
              <a:gd name="connsiteY6" fmla="*/ 1004254 h 1115039"/>
              <a:gd name="connsiteX7" fmla="*/ 4240924 w 6511159"/>
              <a:gd name="connsiteY7" fmla="*/ 878130 h 1115039"/>
              <a:gd name="connsiteX8" fmla="*/ 4587765 w 6511159"/>
              <a:gd name="connsiteY8" fmla="*/ 452461 h 1115039"/>
              <a:gd name="connsiteX9" fmla="*/ 5265683 w 6511159"/>
              <a:gd name="connsiteY9" fmla="*/ 767771 h 1115039"/>
              <a:gd name="connsiteX10" fmla="*/ 6053959 w 6511159"/>
              <a:gd name="connsiteY10" fmla="*/ 1098847 h 1115039"/>
              <a:gd name="connsiteX11" fmla="*/ 6511159 w 6511159"/>
              <a:gd name="connsiteY11" fmla="*/ 1067316 h 1115039"/>
              <a:gd name="connsiteX12" fmla="*/ 6511159 w 6511159"/>
              <a:gd name="connsiteY12" fmla="*/ 1067316 h 111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11159" h="1115039">
                <a:moveTo>
                  <a:pt x="0" y="688943"/>
                </a:moveTo>
                <a:cubicBezTo>
                  <a:pt x="137948" y="732298"/>
                  <a:pt x="275897" y="775653"/>
                  <a:pt x="488731" y="752005"/>
                </a:cubicBezTo>
                <a:cubicBezTo>
                  <a:pt x="701566" y="728357"/>
                  <a:pt x="1056290" y="528661"/>
                  <a:pt x="1277007" y="547054"/>
                </a:cubicBezTo>
                <a:cubicBezTo>
                  <a:pt x="1497724" y="565447"/>
                  <a:pt x="1650124" y="949074"/>
                  <a:pt x="1813034" y="862364"/>
                </a:cubicBezTo>
                <a:cubicBezTo>
                  <a:pt x="1975944" y="775654"/>
                  <a:pt x="2057400" y="124013"/>
                  <a:pt x="2254469" y="26792"/>
                </a:cubicBezTo>
                <a:cubicBezTo>
                  <a:pt x="2451538" y="-70429"/>
                  <a:pt x="2798379" y="116130"/>
                  <a:pt x="2995448" y="279040"/>
                </a:cubicBezTo>
                <a:cubicBezTo>
                  <a:pt x="3192517" y="441950"/>
                  <a:pt x="3229304" y="904406"/>
                  <a:pt x="3436883" y="1004254"/>
                </a:cubicBezTo>
                <a:cubicBezTo>
                  <a:pt x="3644462" y="1104102"/>
                  <a:pt x="4049110" y="970095"/>
                  <a:pt x="4240924" y="878130"/>
                </a:cubicBezTo>
                <a:cubicBezTo>
                  <a:pt x="4432738" y="786165"/>
                  <a:pt x="4416972" y="470854"/>
                  <a:pt x="4587765" y="452461"/>
                </a:cubicBezTo>
                <a:cubicBezTo>
                  <a:pt x="4758558" y="434068"/>
                  <a:pt x="5021317" y="660040"/>
                  <a:pt x="5265683" y="767771"/>
                </a:cubicBezTo>
                <a:cubicBezTo>
                  <a:pt x="5510049" y="875502"/>
                  <a:pt x="5846380" y="1048923"/>
                  <a:pt x="6053959" y="1098847"/>
                </a:cubicBezTo>
                <a:cubicBezTo>
                  <a:pt x="6261538" y="1148771"/>
                  <a:pt x="6511159" y="1067316"/>
                  <a:pt x="6511159" y="1067316"/>
                </a:cubicBezTo>
                <a:lnTo>
                  <a:pt x="6511159" y="1067316"/>
                </a:lnTo>
              </a:path>
            </a:pathLst>
          </a:cu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4" name="Straight Arrow Connector 13"/>
          <p:cNvCxnSpPr/>
          <p:nvPr/>
        </p:nvCxnSpPr>
        <p:spPr>
          <a:xfrm>
            <a:off x="1749090" y="6309320"/>
            <a:ext cx="652780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8676456" y="1654870"/>
            <a:ext cx="0" cy="13420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692388" y="3240055"/>
            <a:ext cx="0" cy="13420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8692388" y="4838664"/>
            <a:ext cx="0" cy="13420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531010" y="2627620"/>
            <a:ext cx="1535805" cy="369332"/>
          </a:xfrm>
          <a:prstGeom prst="rect">
            <a:avLst/>
          </a:prstGeom>
          <a:noFill/>
        </p:spPr>
        <p:txBody>
          <a:bodyPr wrap="none" rtlCol="0">
            <a:spAutoFit/>
          </a:bodyPr>
          <a:lstStyle/>
          <a:p>
            <a:r>
              <a:rPr lang="en-GB" dirty="0" smtClean="0"/>
              <a:t>Yield potential</a:t>
            </a:r>
            <a:endParaRPr lang="en-GB" dirty="0"/>
          </a:p>
        </p:txBody>
      </p:sp>
      <p:sp>
        <p:nvSpPr>
          <p:cNvPr id="21" name="TextBox 20"/>
          <p:cNvSpPr txBox="1"/>
          <p:nvPr/>
        </p:nvSpPr>
        <p:spPr>
          <a:xfrm>
            <a:off x="1548538" y="4150806"/>
            <a:ext cx="1299908" cy="369332"/>
          </a:xfrm>
          <a:prstGeom prst="rect">
            <a:avLst/>
          </a:prstGeom>
          <a:noFill/>
        </p:spPr>
        <p:txBody>
          <a:bodyPr wrap="none" rtlCol="0">
            <a:spAutoFit/>
          </a:bodyPr>
          <a:lstStyle/>
          <a:p>
            <a:r>
              <a:rPr lang="en-GB" dirty="0" smtClean="0"/>
              <a:t>ES potential</a:t>
            </a:r>
            <a:endParaRPr lang="en-GB" dirty="0"/>
          </a:p>
        </p:txBody>
      </p:sp>
      <p:sp>
        <p:nvSpPr>
          <p:cNvPr id="22" name="TextBox 21"/>
          <p:cNvSpPr txBox="1"/>
          <p:nvPr/>
        </p:nvSpPr>
        <p:spPr>
          <a:xfrm>
            <a:off x="4290918" y="6484694"/>
            <a:ext cx="937244" cy="369332"/>
          </a:xfrm>
          <a:prstGeom prst="rect">
            <a:avLst/>
          </a:prstGeom>
          <a:noFill/>
        </p:spPr>
        <p:txBody>
          <a:bodyPr wrap="none" rtlCol="0">
            <a:spAutoFit/>
          </a:bodyPr>
          <a:lstStyle/>
          <a:p>
            <a:r>
              <a:rPr lang="en-GB" dirty="0" smtClean="0"/>
              <a:t>location</a:t>
            </a:r>
            <a:endParaRPr lang="en-GB" dirty="0"/>
          </a:p>
        </p:txBody>
      </p:sp>
      <p:pic>
        <p:nvPicPr>
          <p:cNvPr id="1026" name="Picture 2" descr="https://encrypted-tbn0.gstatic.com/images?q=tbn:ANd9GcRRYMZFYh-v4gCEo-qy4MXjIzJj62cG86kU8snmiEVOZ820ej7_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5497" y="679104"/>
            <a:ext cx="1233487" cy="923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1.gstatic.com/images?q=tbn:ANd9GcRRi84pOMJOmSFP35vVLc3Drj1oBI5gXmfAzmKukf5L_wr4haF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49" y="679102"/>
            <a:ext cx="1238250" cy="9239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510107">
            <a:off x="285981" y="3093010"/>
            <a:ext cx="8572036" cy="1446550"/>
          </a:xfrm>
          <a:prstGeom prst="rect">
            <a:avLst/>
          </a:prstGeom>
          <a:solidFill>
            <a:schemeClr val="bg2"/>
          </a:solidFill>
        </p:spPr>
        <p:txBody>
          <a:bodyPr wrap="square" rtlCol="0">
            <a:spAutoFit/>
          </a:bodyPr>
          <a:lstStyle/>
          <a:p>
            <a:r>
              <a:rPr lang="en-GB" sz="4400" dirty="0" smtClean="0"/>
              <a:t>Governance challenges at landscape, country and international scales</a:t>
            </a:r>
            <a:endParaRPr lang="en-GB" sz="4400" dirty="0"/>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9083" y="679104"/>
            <a:ext cx="1287448" cy="965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descr="Final Map.tif"/>
          <p:cNvPicPr/>
          <p:nvPr/>
        </p:nvPicPr>
        <p:blipFill>
          <a:blip r:embed="rId5" cstate="print"/>
          <a:srcRect l="6870" t="22685" r="6771" b="4630"/>
          <a:stretch>
            <a:fillRect/>
          </a:stretch>
        </p:blipFill>
        <p:spPr>
          <a:xfrm>
            <a:off x="-40674" y="949456"/>
            <a:ext cx="1589212" cy="2047496"/>
          </a:xfrm>
          <a:prstGeom prst="rect">
            <a:avLst/>
          </a:prstGeom>
        </p:spPr>
      </p:pic>
    </p:spTree>
    <p:extLst>
      <p:ext uri="{BB962C8B-B14F-4D97-AF65-F5344CB8AC3E}">
        <p14:creationId xmlns:p14="http://schemas.microsoft.com/office/powerpoint/2010/main" val="20663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food system</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229952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1619672" y="4509120"/>
            <a:ext cx="7772400" cy="1500187"/>
          </a:xfrm>
        </p:spPr>
        <p:txBody>
          <a:bodyPr/>
          <a:lstStyle/>
          <a:p>
            <a:r>
              <a:rPr lang="en-GB" sz="4000" dirty="0"/>
              <a:t>3</a:t>
            </a:r>
            <a:r>
              <a:rPr lang="en-GB" sz="4000" dirty="0" smtClean="0"/>
              <a:t>. Changing demand to make space for sustainability</a:t>
            </a:r>
            <a:endParaRPr lang="en-GB" sz="4000" dirty="0"/>
          </a:p>
        </p:txBody>
      </p:sp>
      <p:pic>
        <p:nvPicPr>
          <p:cNvPr id="4" name="Picture 2" descr="https://encrypted-tbn3.gstatic.com/images?q=tbn:ANd9GcSf4_xrcE4kANzlGTQgpgLDxH-9x2JaFITT-ICYmX1X9LmxgIU81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976" y="829294"/>
            <a:ext cx="2537456" cy="19958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2976" y="1991156"/>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3943" y="1699136"/>
            <a:ext cx="773759" cy="5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1836" y="1779316"/>
            <a:ext cx="303686" cy="19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2752" y="2597693"/>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1132" y="2527441"/>
            <a:ext cx="821407" cy="22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5"/>
          <p:cNvSpPr txBox="1">
            <a:spLocks/>
          </p:cNvSpPr>
          <p:nvPr/>
        </p:nvSpPr>
        <p:spPr>
          <a:xfrm>
            <a:off x="1619672" y="3068960"/>
            <a:ext cx="7772400" cy="136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GB" smtClean="0"/>
              <a:t>The challenges of sustainable food and nutrition security</a:t>
            </a:r>
            <a:endParaRPr lang="en-GB" dirty="0"/>
          </a:p>
        </p:txBody>
      </p:sp>
    </p:spTree>
    <p:extLst>
      <p:ext uri="{BB962C8B-B14F-4D97-AF65-F5344CB8AC3E}">
        <p14:creationId xmlns:p14="http://schemas.microsoft.com/office/powerpoint/2010/main" val="29807915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2" descr="https://encrypted-tbn1.gstatic.com/images?q=tbn:ANd9GcRBVxHjT_Afzvc8fYsN7Y9jBcpvGxSthNVXgscReUQwkD98hBd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1" y="2547193"/>
            <a:ext cx="2359116" cy="14702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0" y="4020264"/>
            <a:ext cx="2383066" cy="178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1" y="-21838"/>
            <a:ext cx="9462466" cy="719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normAutofit fontScale="90000"/>
          </a:bodyPr>
          <a:lstStyle/>
          <a:p>
            <a:endParaRPr lang="en-GB"/>
          </a:p>
        </p:txBody>
      </p:sp>
      <p:pic>
        <p:nvPicPr>
          <p:cNvPr id="9" name="Picture 2" descr="https://encrypted-tbn1.gstatic.com/images?q=tbn:ANd9GcRBVxHjT_Afzvc8fYsN7Y9jBcpvGxSthNVXgscReUQwkD98hBdJ"/>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4571" y="1926975"/>
            <a:ext cx="963535" cy="6005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encrypted-tbn1.gstatic.com/images?q=tbn:ANd9GcSEiAuoLiDxNwnTcpdwJ2DAh8tZsHPzX3lZd0MjCA73wG7BWcqbl5RxhTj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91762" y="2070163"/>
            <a:ext cx="681250" cy="31413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7637" y="2763977"/>
            <a:ext cx="711523" cy="71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398" y="3964883"/>
            <a:ext cx="1429287" cy="107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1416" y="5589240"/>
            <a:ext cx="1201228" cy="75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02349" y="6488625"/>
            <a:ext cx="474031" cy="418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48155" y="5786343"/>
            <a:ext cx="1555929" cy="969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8583" y="2561640"/>
            <a:ext cx="1665967" cy="111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82969" y="5100264"/>
            <a:ext cx="2143151" cy="369332"/>
          </a:xfrm>
          <a:prstGeom prst="rect">
            <a:avLst/>
          </a:prstGeom>
          <a:noFill/>
        </p:spPr>
        <p:txBody>
          <a:bodyPr wrap="none" rtlCol="0">
            <a:spAutoFit/>
          </a:bodyPr>
          <a:lstStyle/>
          <a:p>
            <a:r>
              <a:rPr lang="en-GB" dirty="0" err="1" smtClean="0"/>
              <a:t>Bojana</a:t>
            </a:r>
            <a:r>
              <a:rPr lang="en-GB" dirty="0" smtClean="0"/>
              <a:t> Bajzelj (2015)</a:t>
            </a:r>
            <a:endParaRPr lang="en-GB" dirty="0"/>
          </a:p>
        </p:txBody>
      </p:sp>
    </p:spTree>
    <p:extLst>
      <p:ext uri="{BB962C8B-B14F-4D97-AF65-F5344CB8AC3E}">
        <p14:creationId xmlns:p14="http://schemas.microsoft.com/office/powerpoint/2010/main" val="35681268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a:srcRect/>
          <a:stretch>
            <a:fillRect/>
          </a:stretch>
        </p:blipFill>
        <p:spPr bwMode="auto">
          <a:xfrm>
            <a:off x="0" y="0"/>
            <a:ext cx="9144000" cy="6967538"/>
          </a:xfrm>
          <a:prstGeom prst="rect">
            <a:avLst/>
          </a:prstGeom>
          <a:noFill/>
          <a:ln w="9525">
            <a:noFill/>
            <a:miter lim="800000"/>
            <a:headEnd/>
            <a:tailEnd/>
          </a:ln>
        </p:spPr>
      </p:pic>
      <p:sp>
        <p:nvSpPr>
          <p:cNvPr id="2" name="TextBox 1"/>
          <p:cNvSpPr txBox="1"/>
          <p:nvPr/>
        </p:nvSpPr>
        <p:spPr>
          <a:xfrm>
            <a:off x="3966383" y="1772816"/>
            <a:ext cx="4893064" cy="4585871"/>
          </a:xfrm>
          <a:prstGeom prst="rect">
            <a:avLst/>
          </a:prstGeom>
          <a:solidFill>
            <a:schemeClr val="bg2">
              <a:lumMod val="90000"/>
            </a:schemeClr>
          </a:solidFill>
        </p:spPr>
        <p:txBody>
          <a:bodyPr wrap="square" rtlCol="0">
            <a:spAutoFit/>
          </a:bodyPr>
          <a:lstStyle/>
          <a:p>
            <a:r>
              <a:rPr lang="en-GB" sz="4000" dirty="0" smtClean="0"/>
              <a:t>Food loss and waste</a:t>
            </a:r>
          </a:p>
          <a:p>
            <a:endParaRPr lang="en-GB" sz="1200" dirty="0" smtClean="0"/>
          </a:p>
          <a:p>
            <a:r>
              <a:rPr lang="en-GB" sz="1600" dirty="0"/>
              <a:t>Global food losses/waste is estimated to be 1.3 billion tonnes per annum (pa), equating to approximately one third of edible food intended for human </a:t>
            </a:r>
            <a:r>
              <a:rPr lang="en-GB" sz="1600" dirty="0" smtClean="0"/>
              <a:t>consumption</a:t>
            </a:r>
          </a:p>
          <a:p>
            <a:endParaRPr lang="en-GB" sz="1600" dirty="0"/>
          </a:p>
          <a:p>
            <a:r>
              <a:rPr lang="en-GB" sz="1600" dirty="0" smtClean="0"/>
              <a:t>The total food production of sub-Saharan Africa  = EU+N Am food waste (230mt).  </a:t>
            </a:r>
          </a:p>
          <a:p>
            <a:endParaRPr lang="en-GB" sz="1600" dirty="0"/>
          </a:p>
          <a:p>
            <a:r>
              <a:rPr lang="en-GB" sz="1600" dirty="0" smtClean="0"/>
              <a:t>Total food waste has  enough embedded calories to feed 2-3bn people</a:t>
            </a:r>
          </a:p>
          <a:p>
            <a:endParaRPr lang="en-GB" sz="1600" dirty="0"/>
          </a:p>
          <a:p>
            <a:r>
              <a:rPr lang="en-GB" sz="1600" dirty="0" smtClean="0"/>
              <a:t>Many reasons for loss and waste: </a:t>
            </a:r>
          </a:p>
          <a:p>
            <a:r>
              <a:rPr lang="en-GB" sz="1600" dirty="0" smtClean="0"/>
              <a:t>pack size, safety, food is cheap, culture</a:t>
            </a:r>
          </a:p>
          <a:p>
            <a:endParaRPr lang="en-GB" sz="1600" dirty="0"/>
          </a:p>
          <a:p>
            <a:pPr marL="7938" lvl="1"/>
            <a:r>
              <a:rPr lang="en-GB" sz="1600" dirty="0" smtClean="0"/>
              <a:t>Need to recycle “from farm to flush”</a:t>
            </a:r>
          </a:p>
          <a:p>
            <a:endParaRPr lang="en-GB" sz="1600" dirty="0"/>
          </a:p>
        </p:txBody>
      </p:sp>
      <p:sp>
        <p:nvSpPr>
          <p:cNvPr id="3" name="TextBox 2"/>
          <p:cNvSpPr txBox="1"/>
          <p:nvPr/>
        </p:nvSpPr>
        <p:spPr>
          <a:xfrm>
            <a:off x="6228184" y="5838695"/>
            <a:ext cx="184731" cy="646331"/>
          </a:xfrm>
          <a:prstGeom prst="rect">
            <a:avLst/>
          </a:prstGeom>
          <a:noFill/>
        </p:spPr>
        <p:txBody>
          <a:bodyPr wrap="none" rtlCol="0">
            <a:spAutoFit/>
          </a:bodyPr>
          <a:lstStyle/>
          <a:p>
            <a:endParaRPr lang="en-GB" dirty="0" smtClean="0"/>
          </a:p>
          <a:p>
            <a:endParaRPr lang="en-GB"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1543163"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hemical Experiment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4025" y="4620069"/>
            <a:ext cx="1535422" cy="1561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If we carry on as we are…</a:t>
            </a:r>
            <a:endParaRPr lang="en-GB" dirty="0"/>
          </a:p>
        </p:txBody>
      </p:sp>
      <p:sp>
        <p:nvSpPr>
          <p:cNvPr id="3" name="Content Placeholder 2"/>
          <p:cNvSpPr>
            <a:spLocks noGrp="1"/>
          </p:cNvSpPr>
          <p:nvPr>
            <p:ph idx="1"/>
          </p:nvPr>
        </p:nvSpPr>
        <p:spPr>
          <a:xfrm>
            <a:off x="3419872" y="1600200"/>
            <a:ext cx="5472608" cy="4525963"/>
          </a:xfrm>
        </p:spPr>
        <p:txBody>
          <a:bodyPr>
            <a:normAutofit fontScale="77500" lnSpcReduction="20000"/>
          </a:bodyPr>
          <a:lstStyle/>
          <a:p>
            <a:r>
              <a:rPr lang="en-GB" dirty="0" smtClean="0"/>
              <a:t>We need to produce more food by 2050 than we have done in human history</a:t>
            </a:r>
          </a:p>
          <a:p>
            <a:r>
              <a:rPr lang="en-GB" dirty="0" smtClean="0"/>
              <a:t>This will require 120% more water; 42% more cropland and loss of 14% more forest</a:t>
            </a:r>
          </a:p>
          <a:p>
            <a:r>
              <a:rPr lang="en-GB" dirty="0" smtClean="0"/>
              <a:t>This will emit enough carbon dioxide to create 2 degrees of global warming</a:t>
            </a:r>
          </a:p>
          <a:p>
            <a:r>
              <a:rPr lang="en-GB" dirty="0" smtClean="0"/>
              <a:t>We’ll lose much of the world’s biodiversity</a:t>
            </a:r>
          </a:p>
          <a:p>
            <a:r>
              <a:rPr lang="en-GB" dirty="0" smtClean="0"/>
              <a:t>Food will increasingly be associated with early deaths</a:t>
            </a:r>
            <a:endParaRPr lang="en-GB" dirty="0"/>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3237" y="5955049"/>
            <a:ext cx="3909083" cy="95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452320" y="6268090"/>
            <a:ext cx="925278" cy="646331"/>
          </a:xfrm>
          <a:prstGeom prst="rect">
            <a:avLst/>
          </a:prstGeom>
          <a:noFill/>
        </p:spPr>
        <p:txBody>
          <a:bodyPr wrap="square" rtlCol="0">
            <a:spAutoFit/>
          </a:bodyPr>
          <a:lstStyle/>
          <a:p>
            <a:r>
              <a:rPr lang="en-GB" dirty="0" smtClean="0"/>
              <a:t>NCC 2014</a:t>
            </a:r>
            <a:endParaRPr lang="en-GB" dirty="0"/>
          </a:p>
        </p:txBody>
      </p:sp>
      <p:pic>
        <p:nvPicPr>
          <p:cNvPr id="6146" name="Picture 2" descr="C:\Users\tben3\Downloads\countryside-828753_1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52936"/>
            <a:ext cx="2817289" cy="2112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46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29096" y="230138"/>
            <a:ext cx="7056784" cy="750590"/>
          </a:xfrm>
        </p:spPr>
        <p:txBody>
          <a:bodyPr>
            <a:normAutofit fontScale="90000"/>
          </a:bodyPr>
          <a:lstStyle/>
          <a:p>
            <a:r>
              <a:rPr lang="en-GB" dirty="0" smtClean="0"/>
              <a:t>Leverage point to make space for sustainability</a:t>
            </a:r>
            <a:endParaRPr lang="en-GB" dirty="0"/>
          </a:p>
        </p:txBody>
      </p:sp>
      <p:sp>
        <p:nvSpPr>
          <p:cNvPr id="5" name="Content Placeholder 4"/>
          <p:cNvSpPr>
            <a:spLocks noGrp="1"/>
          </p:cNvSpPr>
          <p:nvPr>
            <p:ph idx="1"/>
          </p:nvPr>
        </p:nvSpPr>
        <p:spPr>
          <a:xfrm>
            <a:off x="4716017" y="2276872"/>
            <a:ext cx="4427984" cy="2941787"/>
          </a:xfrm>
        </p:spPr>
        <p:txBody>
          <a:bodyPr>
            <a:normAutofit/>
          </a:bodyPr>
          <a:lstStyle/>
          <a:p>
            <a:pPr marL="0" indent="0">
              <a:buNone/>
            </a:pP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8" y="2564904"/>
            <a:ext cx="4562475"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6036766"/>
            <a:ext cx="230505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6103441"/>
            <a:ext cx="10287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923705" y="2839949"/>
            <a:ext cx="988097" cy="369332"/>
          </a:xfrm>
          <a:prstGeom prst="rect">
            <a:avLst/>
          </a:prstGeom>
          <a:noFill/>
        </p:spPr>
        <p:txBody>
          <a:bodyPr wrap="square" rtlCol="0">
            <a:spAutoFit/>
          </a:bodyPr>
          <a:lstStyle/>
          <a:p>
            <a:r>
              <a:rPr lang="en-GB" dirty="0" smtClean="0"/>
              <a:t>vs.</a:t>
            </a:r>
            <a:endParaRPr lang="en-GB" dirty="0"/>
          </a:p>
        </p:txBody>
      </p:sp>
      <p:pic>
        <p:nvPicPr>
          <p:cNvPr id="5122" name="Picture 2" descr="Cow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7754" y="1523355"/>
            <a:ext cx="2857500" cy="16859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d Car Hatchback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0254" y="1351612"/>
            <a:ext cx="2857500" cy="169545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City, Crowded, Eng, Road, Hong Kong, Skyscrap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4754" y="4436269"/>
            <a:ext cx="3048001" cy="201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960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tben3\Downloads\2501941724_0163b44362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459432"/>
            <a:ext cx="5072112" cy="38040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endParaRPr lang="en-GB" dirty="0"/>
          </a:p>
        </p:txBody>
      </p:sp>
      <p:pic>
        <p:nvPicPr>
          <p:cNvPr id="3074" name="Picture 2" descr="http://worldhealth.net/images/homefeature/130402_soybea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51" y="3138654"/>
            <a:ext cx="3738301" cy="37383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47569" y="0"/>
            <a:ext cx="4648968" cy="3539430"/>
          </a:xfrm>
          <a:prstGeom prst="rect">
            <a:avLst/>
          </a:prstGeom>
          <a:solidFill>
            <a:schemeClr val="tx1">
              <a:lumMod val="95000"/>
              <a:lumOff val="5000"/>
            </a:schemeClr>
          </a:solidFill>
          <a:ln>
            <a:solidFill>
              <a:schemeClr val="tx1"/>
            </a:solidFill>
          </a:ln>
        </p:spPr>
        <p:txBody>
          <a:bodyPr wrap="square" rtlCol="0">
            <a:spAutoFit/>
          </a:bodyPr>
          <a:lstStyle/>
          <a:p>
            <a:r>
              <a:rPr lang="en-GB" sz="3200" dirty="0" smtClean="0">
                <a:solidFill>
                  <a:schemeClr val="bg1"/>
                </a:solidFill>
              </a:rPr>
              <a:t>Changing diets:</a:t>
            </a:r>
          </a:p>
          <a:p>
            <a:pPr marL="914400" lvl="1" indent="-457200">
              <a:buFont typeface="Arial" pitchFamily="34" charset="0"/>
              <a:buChar char="•"/>
            </a:pPr>
            <a:r>
              <a:rPr lang="en-GB" sz="3200" dirty="0" smtClean="0">
                <a:solidFill>
                  <a:schemeClr val="bg1"/>
                </a:solidFill>
              </a:rPr>
              <a:t>Eat less</a:t>
            </a:r>
          </a:p>
          <a:p>
            <a:pPr marL="914400" lvl="1" indent="-457200">
              <a:buFont typeface="Arial" pitchFamily="34" charset="0"/>
              <a:buChar char="•"/>
            </a:pPr>
            <a:r>
              <a:rPr lang="en-GB" sz="3200" dirty="0" smtClean="0">
                <a:solidFill>
                  <a:schemeClr val="bg1"/>
                </a:solidFill>
              </a:rPr>
              <a:t>Eat more healthily (e.g. more vegetables)</a:t>
            </a:r>
          </a:p>
          <a:p>
            <a:pPr marL="914400" lvl="1" indent="-457200">
              <a:buFont typeface="Arial" pitchFamily="34" charset="0"/>
              <a:buChar char="•"/>
            </a:pPr>
            <a:r>
              <a:rPr lang="en-GB" sz="3200" dirty="0">
                <a:solidFill>
                  <a:schemeClr val="bg1"/>
                </a:solidFill>
              </a:rPr>
              <a:t>Eat novel foods</a:t>
            </a:r>
          </a:p>
          <a:p>
            <a:pPr marL="914400" lvl="1" indent="-457200">
              <a:buFont typeface="Arial" pitchFamily="34" charset="0"/>
              <a:buChar char="•"/>
            </a:pPr>
            <a:endParaRPr lang="en-GB" sz="3200" dirty="0" smtClean="0">
              <a:solidFill>
                <a:schemeClr val="bg1"/>
              </a:solidFill>
            </a:endParaRPr>
          </a:p>
        </p:txBody>
      </p:sp>
      <p:grpSp>
        <p:nvGrpSpPr>
          <p:cNvPr id="7" name="Group 6"/>
          <p:cNvGrpSpPr/>
          <p:nvPr/>
        </p:nvGrpSpPr>
        <p:grpSpPr>
          <a:xfrm>
            <a:off x="6874222" y="3086592"/>
            <a:ext cx="2522314" cy="3790363"/>
            <a:chOff x="6874222" y="3086592"/>
            <a:chExt cx="2522314" cy="3790363"/>
          </a:xfrm>
        </p:grpSpPr>
        <p:pic>
          <p:nvPicPr>
            <p:cNvPr id="2052" name="Picture 4" descr="https://encrypted-tbn2.gstatic.com/images?q=tbn:ANd9GcQh1rK4JgTXyazkiu9sdp3sP_15MmqITp7p4-zQ8xhnXixJwY3TW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222" y="3086592"/>
              <a:ext cx="2522314" cy="37903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22597" y="6485661"/>
              <a:ext cx="1825564" cy="369332"/>
            </a:xfrm>
            <a:prstGeom prst="rect">
              <a:avLst/>
            </a:prstGeom>
            <a:noFill/>
          </p:spPr>
          <p:txBody>
            <a:bodyPr wrap="none" rtlCol="0">
              <a:spAutoFit/>
            </a:bodyPr>
            <a:lstStyle/>
            <a:p>
              <a:r>
                <a:rPr lang="en-GB" dirty="0" smtClean="0">
                  <a:solidFill>
                    <a:schemeClr val="bg1"/>
                  </a:solidFill>
                </a:rPr>
                <a:t>© David Parry/PA</a:t>
              </a:r>
              <a:endParaRPr lang="en-GB" dirty="0">
                <a:solidFill>
                  <a:schemeClr val="bg1"/>
                </a:solidFill>
              </a:endParaRPr>
            </a:p>
          </p:txBody>
        </p:sp>
      </p:grpSp>
      <p:pic>
        <p:nvPicPr>
          <p:cNvPr id="3076" name="Picture 4" descr="http://plantbaseddietitian.com/wp-content/uploads/2014/06/excellentsourcesofveganprotein-V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7884" y="3138654"/>
            <a:ext cx="3716338" cy="37163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2824982"/>
            <a:ext cx="3799438" cy="261610"/>
          </a:xfrm>
          <a:prstGeom prst="rect">
            <a:avLst/>
          </a:prstGeom>
          <a:noFill/>
        </p:spPr>
        <p:txBody>
          <a:bodyPr wrap="none" rtlCol="0">
            <a:spAutoFit/>
          </a:bodyPr>
          <a:lstStyle/>
          <a:p>
            <a:r>
              <a:rPr lang="en-GB" sz="1100" dirty="0" smtClean="0">
                <a:solidFill>
                  <a:schemeClr val="bg1"/>
                </a:solidFill>
              </a:rPr>
              <a:t>Fried grasshoppers and bamboo worms by Alpha via Flickr cc20</a:t>
            </a:r>
            <a:endParaRPr lang="en-GB" sz="1100" dirty="0">
              <a:solidFill>
                <a:schemeClr val="bg1"/>
              </a:solidFill>
            </a:endParaRPr>
          </a:p>
        </p:txBody>
      </p:sp>
    </p:spTree>
    <p:extLst>
      <p:ext uri="{BB962C8B-B14F-4D97-AF65-F5344CB8AC3E}">
        <p14:creationId xmlns:p14="http://schemas.microsoft.com/office/powerpoint/2010/main" val="35685103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732" y="188640"/>
            <a:ext cx="7056784" cy="750590"/>
          </a:xfrm>
        </p:spPr>
        <p:txBody>
          <a:bodyPr>
            <a:normAutofit fontScale="90000"/>
          </a:bodyPr>
          <a:lstStyle/>
          <a:p>
            <a:r>
              <a:rPr lang="en-GB" dirty="0" smtClean="0"/>
              <a:t>Business as usual is a </a:t>
            </a:r>
            <a:r>
              <a:rPr lang="en-GB" dirty="0" err="1" smtClean="0"/>
              <a:t>Jevon’s</a:t>
            </a:r>
            <a:r>
              <a:rPr lang="en-GB" dirty="0" smtClean="0"/>
              <a:t> paradox: more is not enough</a:t>
            </a:r>
            <a:endParaRPr lang="en-GB" dirty="0"/>
          </a:p>
        </p:txBody>
      </p:sp>
      <p:grpSp>
        <p:nvGrpSpPr>
          <p:cNvPr id="3" name="Group 2"/>
          <p:cNvGrpSpPr/>
          <p:nvPr/>
        </p:nvGrpSpPr>
        <p:grpSpPr>
          <a:xfrm>
            <a:off x="41312" y="4353473"/>
            <a:ext cx="9002782" cy="2442628"/>
            <a:chOff x="41312" y="4353473"/>
            <a:chExt cx="9002782" cy="2442628"/>
          </a:xfrm>
        </p:grpSpPr>
        <p:sp>
          <p:nvSpPr>
            <p:cNvPr id="4" name="TextBox 3"/>
            <p:cNvSpPr txBox="1"/>
            <p:nvPr/>
          </p:nvSpPr>
          <p:spPr>
            <a:xfrm>
              <a:off x="41312" y="4353473"/>
              <a:ext cx="1628394" cy="646331"/>
            </a:xfrm>
            <a:prstGeom prst="rect">
              <a:avLst/>
            </a:prstGeom>
            <a:noFill/>
          </p:spPr>
          <p:txBody>
            <a:bodyPr wrap="none" rtlCol="0">
              <a:spAutoFit/>
            </a:bodyPr>
            <a:lstStyle/>
            <a:p>
              <a:r>
                <a:rPr lang="en-GB" dirty="0" smtClean="0"/>
                <a:t>Production</a:t>
              </a:r>
            </a:p>
            <a:p>
              <a:r>
                <a:rPr lang="en-GB" dirty="0" smtClean="0"/>
                <a:t>(unsustainable)</a:t>
              </a:r>
              <a:endParaRPr lang="en-GB" dirty="0"/>
            </a:p>
          </p:txBody>
        </p:sp>
        <p:sp>
          <p:nvSpPr>
            <p:cNvPr id="5" name="TextBox 4"/>
            <p:cNvSpPr txBox="1"/>
            <p:nvPr/>
          </p:nvSpPr>
          <p:spPr>
            <a:xfrm>
              <a:off x="2097315" y="4560605"/>
              <a:ext cx="1261820" cy="369332"/>
            </a:xfrm>
            <a:prstGeom prst="rect">
              <a:avLst/>
            </a:prstGeom>
            <a:noFill/>
          </p:spPr>
          <p:txBody>
            <a:bodyPr wrap="none" rtlCol="0">
              <a:spAutoFit/>
            </a:bodyPr>
            <a:lstStyle/>
            <a:p>
              <a:r>
                <a:rPr lang="en-GB" dirty="0" smtClean="0"/>
                <a:t>Cheap food</a:t>
              </a:r>
              <a:endParaRPr lang="en-GB" dirty="0"/>
            </a:p>
          </p:txBody>
        </p:sp>
        <p:sp>
          <p:nvSpPr>
            <p:cNvPr id="8" name="TextBox 7"/>
            <p:cNvSpPr txBox="1"/>
            <p:nvPr/>
          </p:nvSpPr>
          <p:spPr>
            <a:xfrm>
              <a:off x="4232584" y="4577915"/>
              <a:ext cx="4811510" cy="2154436"/>
            </a:xfrm>
            <a:prstGeom prst="rect">
              <a:avLst/>
            </a:prstGeom>
            <a:noFill/>
          </p:spPr>
          <p:txBody>
            <a:bodyPr wrap="none" rtlCol="0">
              <a:spAutoFit/>
            </a:bodyPr>
            <a:lstStyle/>
            <a:p>
              <a:r>
                <a:rPr lang="en-GB" dirty="0" smtClean="0"/>
                <a:t>Waste</a:t>
              </a:r>
            </a:p>
            <a:p>
              <a:r>
                <a:rPr lang="en-GB" dirty="0" smtClean="0"/>
                <a:t>Over consumption</a:t>
              </a:r>
            </a:p>
            <a:p>
              <a:r>
                <a:rPr lang="en-GB" dirty="0" smtClean="0"/>
                <a:t>Environmental impact</a:t>
              </a:r>
            </a:p>
            <a:p>
              <a:r>
                <a:rPr lang="en-GB" dirty="0" smtClean="0"/>
                <a:t>Increasing demand</a:t>
              </a:r>
            </a:p>
            <a:p>
              <a:endParaRPr lang="en-GB" dirty="0"/>
            </a:p>
            <a:p>
              <a:r>
                <a:rPr lang="en-GB" sz="2800" b="1" dirty="0" smtClean="0"/>
                <a:t>The M25 model</a:t>
              </a:r>
            </a:p>
            <a:p>
              <a:r>
                <a:rPr lang="en-GB" sz="1600" b="1" i="1" dirty="0" smtClean="0"/>
                <a:t>(or the “economic growth increases wellbeing model”)</a:t>
              </a:r>
              <a:endParaRPr lang="en-GB" sz="1600" b="1" i="1" dirty="0"/>
            </a:p>
          </p:txBody>
        </p:sp>
        <p:cxnSp>
          <p:nvCxnSpPr>
            <p:cNvPr id="9" name="Straight Arrow Connector 8"/>
            <p:cNvCxnSpPr>
              <a:stCxn id="4" idx="3"/>
              <a:endCxn id="5" idx="1"/>
            </p:cNvCxnSpPr>
            <p:nvPr/>
          </p:nvCxnSpPr>
          <p:spPr>
            <a:xfrm>
              <a:off x="1669706" y="4676639"/>
              <a:ext cx="427609" cy="6863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349419" y="4745271"/>
              <a:ext cx="883165" cy="18466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0" name="Picture 2" descr="http://i.dailymail.co.uk/i/pix/2009/07/08/article-1198264-046F08130000044D-640_468x2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976" y="5172073"/>
              <a:ext cx="2657500" cy="16240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751578" y="2254950"/>
            <a:ext cx="7946958" cy="1788552"/>
            <a:chOff x="751578" y="2254950"/>
            <a:chExt cx="7946958" cy="1788552"/>
          </a:xfrm>
        </p:grpSpPr>
        <p:sp>
          <p:nvSpPr>
            <p:cNvPr id="14" name="TextBox 13"/>
            <p:cNvSpPr txBox="1"/>
            <p:nvPr/>
          </p:nvSpPr>
          <p:spPr>
            <a:xfrm>
              <a:off x="751578" y="3397171"/>
              <a:ext cx="1384738" cy="646331"/>
            </a:xfrm>
            <a:prstGeom prst="rect">
              <a:avLst/>
            </a:prstGeom>
            <a:noFill/>
          </p:spPr>
          <p:txBody>
            <a:bodyPr wrap="none" rtlCol="0">
              <a:spAutoFit/>
            </a:bodyPr>
            <a:lstStyle/>
            <a:p>
              <a:r>
                <a:rPr lang="en-GB" dirty="0" smtClean="0"/>
                <a:t>Production</a:t>
              </a:r>
            </a:p>
            <a:p>
              <a:r>
                <a:rPr lang="en-GB" dirty="0" smtClean="0"/>
                <a:t>(sustainable)</a:t>
              </a:r>
              <a:endParaRPr lang="en-GB" dirty="0"/>
            </a:p>
          </p:txBody>
        </p:sp>
        <p:sp>
          <p:nvSpPr>
            <p:cNvPr id="15" name="TextBox 14"/>
            <p:cNvSpPr txBox="1"/>
            <p:nvPr/>
          </p:nvSpPr>
          <p:spPr>
            <a:xfrm>
              <a:off x="2738534" y="2912699"/>
              <a:ext cx="1836015" cy="369332"/>
            </a:xfrm>
            <a:prstGeom prst="rect">
              <a:avLst/>
            </a:prstGeom>
            <a:noFill/>
          </p:spPr>
          <p:txBody>
            <a:bodyPr wrap="none" rtlCol="0">
              <a:spAutoFit/>
            </a:bodyPr>
            <a:lstStyle/>
            <a:p>
              <a:r>
                <a:rPr lang="en-GB" dirty="0" smtClean="0"/>
                <a:t>“full cost of food”</a:t>
              </a:r>
              <a:endParaRPr lang="en-GB" dirty="0"/>
            </a:p>
          </p:txBody>
        </p:sp>
        <p:sp>
          <p:nvSpPr>
            <p:cNvPr id="16" name="TextBox 15"/>
            <p:cNvSpPr txBox="1"/>
            <p:nvPr/>
          </p:nvSpPr>
          <p:spPr>
            <a:xfrm>
              <a:off x="6012160" y="2254950"/>
              <a:ext cx="2686376" cy="1200329"/>
            </a:xfrm>
            <a:prstGeom prst="rect">
              <a:avLst/>
            </a:prstGeom>
            <a:noFill/>
          </p:spPr>
          <p:txBody>
            <a:bodyPr wrap="none" rtlCol="0">
              <a:spAutoFit/>
            </a:bodyPr>
            <a:lstStyle/>
            <a:p>
              <a:r>
                <a:rPr lang="en-GB" dirty="0" smtClean="0"/>
                <a:t>Less waste</a:t>
              </a:r>
            </a:p>
            <a:p>
              <a:r>
                <a:rPr lang="en-GB" dirty="0" smtClean="0"/>
                <a:t>Healthy consumption</a:t>
              </a:r>
            </a:p>
            <a:p>
              <a:r>
                <a:rPr lang="en-GB" dirty="0" smtClean="0"/>
                <a:t>Low environmental impact</a:t>
              </a:r>
            </a:p>
            <a:p>
              <a:r>
                <a:rPr lang="en-GB" dirty="0" smtClean="0"/>
                <a:t>Managed demand</a:t>
              </a:r>
            </a:p>
          </p:txBody>
        </p:sp>
        <p:cxnSp>
          <p:nvCxnSpPr>
            <p:cNvPr id="17" name="Straight Arrow Connector 16"/>
            <p:cNvCxnSpPr/>
            <p:nvPr/>
          </p:nvCxnSpPr>
          <p:spPr>
            <a:xfrm flipV="1">
              <a:off x="2014436" y="3039795"/>
              <a:ext cx="767263" cy="48447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810799" y="2811256"/>
              <a:ext cx="1072731" cy="18644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3923928" y="3720336"/>
            <a:ext cx="4964436" cy="769441"/>
          </a:xfrm>
          <a:prstGeom prst="rect">
            <a:avLst/>
          </a:prstGeom>
          <a:noFill/>
        </p:spPr>
        <p:txBody>
          <a:bodyPr wrap="none" rtlCol="0">
            <a:spAutoFit/>
          </a:bodyPr>
          <a:lstStyle/>
          <a:p>
            <a:r>
              <a:rPr lang="en-GB" sz="4400" i="1" dirty="0" smtClean="0">
                <a:effectLst>
                  <a:outerShdw blurRad="38100" dist="38100" dir="2700000" algn="tl">
                    <a:srgbClr val="000000">
                      <a:alpha val="43137"/>
                    </a:srgbClr>
                  </a:outerShdw>
                </a:effectLst>
              </a:rPr>
              <a:t>Sustainable nutrition</a:t>
            </a:r>
            <a:endParaRPr lang="en-GB" sz="4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122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4" name="Content Placeholder 3"/>
          <p:cNvSpPr txBox="1">
            <a:spLocks noGrp="1"/>
          </p:cNvSpPr>
          <p:nvPr>
            <p:ph idx="1"/>
          </p:nvPr>
        </p:nvSpPr>
        <p:spPr>
          <a:xfrm>
            <a:off x="3347864" y="1916832"/>
            <a:ext cx="5482952" cy="2062103"/>
          </a:xfrm>
          <a:prstGeom prst="rect">
            <a:avLst/>
          </a:prstGeom>
          <a:noFill/>
        </p:spPr>
        <p:txBody>
          <a:bodyPr wrap="square" rtlCol="0">
            <a:spAutoFit/>
          </a:bodyPr>
          <a:lstStyle/>
          <a:p>
            <a:r>
              <a:rPr lang="en-GB" dirty="0" smtClean="0"/>
              <a:t>Tim Lang</a:t>
            </a:r>
            <a:r>
              <a:rPr lang="en-GB" dirty="0"/>
              <a:t>: "The rich have to consume less and differently so that the poor </a:t>
            </a:r>
            <a:r>
              <a:rPr lang="en-GB" dirty="0" smtClean="0"/>
              <a:t>can consume </a:t>
            </a:r>
            <a:r>
              <a:rPr lang="en-GB" dirty="0"/>
              <a:t>more and differently"</a:t>
            </a:r>
          </a:p>
        </p:txBody>
      </p:sp>
      <p:sp>
        <p:nvSpPr>
          <p:cNvPr id="3" name="AutoShape 2" descr="http://static.guim.co.uk/sys-images/Guardian/Pix/pictures/2007/03/23/tim.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4077072"/>
            <a:ext cx="4059311" cy="2095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929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Conclusions</a:t>
            </a:r>
            <a:endParaRPr lang="en-GB"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94" y="1529125"/>
            <a:ext cx="5301710" cy="397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75858" y="2797327"/>
            <a:ext cx="648072" cy="29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427984" y="1340768"/>
            <a:ext cx="4716016" cy="5256584"/>
          </a:xfrm>
        </p:spPr>
        <p:txBody>
          <a:bodyPr>
            <a:normAutofit/>
          </a:bodyPr>
          <a:lstStyle/>
          <a:p>
            <a:r>
              <a:rPr lang="en-GB" sz="2000" dirty="0" smtClean="0"/>
              <a:t>We </a:t>
            </a:r>
            <a:r>
              <a:rPr lang="en-GB" sz="2000" i="1" dirty="0" smtClean="0"/>
              <a:t>can</a:t>
            </a:r>
            <a:r>
              <a:rPr lang="en-GB" sz="2000" dirty="0" smtClean="0"/>
              <a:t> grow more food and reduce its environmental impact</a:t>
            </a:r>
          </a:p>
          <a:p>
            <a:r>
              <a:rPr lang="en-GB" sz="2000" dirty="0" smtClean="0"/>
              <a:t>There is no “magic bullet” but scope for many innovations in many areas</a:t>
            </a:r>
          </a:p>
          <a:p>
            <a:r>
              <a:rPr lang="en-GB" sz="2000" dirty="0" smtClean="0"/>
              <a:t>Unlikely we can create enough food to meet demand as it is currently projected (without significant inequality and unsustainability)</a:t>
            </a:r>
          </a:p>
          <a:p>
            <a:r>
              <a:rPr lang="en-GB" sz="2000" dirty="0" smtClean="0"/>
              <a:t>Changing demand needed to make space for sustainability</a:t>
            </a:r>
          </a:p>
          <a:p>
            <a:r>
              <a:rPr lang="en-GB" sz="2000" dirty="0" smtClean="0"/>
              <a:t>Social change therefore as important as scientific innovation</a:t>
            </a:r>
          </a:p>
          <a:p>
            <a:r>
              <a:rPr lang="en-GB" sz="2000" dirty="0" smtClean="0"/>
              <a:t>Challenges require significant research investment, important to protect budgets</a:t>
            </a:r>
            <a:endParaRPr lang="en-GB" sz="2000" dirty="0"/>
          </a:p>
        </p:txBody>
      </p:sp>
    </p:spTree>
    <p:extLst>
      <p:ext uri="{BB962C8B-B14F-4D97-AF65-F5344CB8AC3E}">
        <p14:creationId xmlns:p14="http://schemas.microsoft.com/office/powerpoint/2010/main" val="25585224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43408"/>
            <a:ext cx="4974298" cy="7461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722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p:nvPr/>
        </p:nvPicPr>
        <p:blipFill>
          <a:blip r:embed="rId3">
            <a:extLst>
              <a:ext uri="{28A0092B-C50C-407E-A947-70E740481C1C}">
                <a14:useLocalDpi xmlns:a14="http://schemas.microsoft.com/office/drawing/2010/main" val="0"/>
              </a:ext>
            </a:extLst>
          </a:blip>
          <a:srcRect/>
          <a:stretch>
            <a:fillRect/>
          </a:stretch>
        </p:blipFill>
        <p:spPr bwMode="auto">
          <a:xfrm>
            <a:off x="0" y="-31013"/>
            <a:ext cx="9144000" cy="5980293"/>
          </a:xfrm>
          <a:prstGeom prst="rect">
            <a:avLst/>
          </a:prstGeom>
          <a:noFill/>
          <a:ln>
            <a:noFill/>
          </a:ln>
        </p:spPr>
      </p:pic>
      <p:sp>
        <p:nvSpPr>
          <p:cNvPr id="3" name="TextBox 2"/>
          <p:cNvSpPr txBox="1"/>
          <p:nvPr/>
        </p:nvSpPr>
        <p:spPr>
          <a:xfrm>
            <a:off x="0" y="5949280"/>
            <a:ext cx="8632171" cy="461665"/>
          </a:xfrm>
          <a:prstGeom prst="rect">
            <a:avLst/>
          </a:prstGeom>
          <a:noFill/>
        </p:spPr>
        <p:txBody>
          <a:bodyPr wrap="none" rtlCol="0">
            <a:spAutoFit/>
          </a:bodyPr>
          <a:lstStyle/>
          <a:p>
            <a:r>
              <a:rPr lang="en-GB" sz="2400" dirty="0" smtClean="0"/>
              <a:t>What is needed for the system to provide food security, sustainably?</a:t>
            </a:r>
            <a:endParaRPr lang="en-GB" sz="2400" dirty="0"/>
          </a:p>
        </p:txBody>
      </p:sp>
      <p:cxnSp>
        <p:nvCxnSpPr>
          <p:cNvPr id="4" name="Elbow Connector 3"/>
          <p:cNvCxnSpPr/>
          <p:nvPr/>
        </p:nvCxnSpPr>
        <p:spPr>
          <a:xfrm rot="5400000" flipH="1" flipV="1">
            <a:off x="6290455" y="2533988"/>
            <a:ext cx="4361134" cy="1029294"/>
          </a:xfrm>
          <a:prstGeom prst="bentConnector3">
            <a:avLst>
              <a:gd name="adj1" fmla="val 1077"/>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8" name="Elbow Connector 7"/>
          <p:cNvCxnSpPr/>
          <p:nvPr/>
        </p:nvCxnSpPr>
        <p:spPr>
          <a:xfrm rot="5400000" flipH="1" flipV="1">
            <a:off x="7828039" y="996407"/>
            <a:ext cx="616714" cy="360041"/>
          </a:xfrm>
          <a:prstGeom prst="bentConnector3">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50786" y="498738"/>
            <a:ext cx="73488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GB" dirty="0" smtClean="0"/>
              <a:t>waste</a:t>
            </a:r>
            <a:endParaRPr lang="en-GB" dirty="0"/>
          </a:p>
        </p:txBody>
      </p:sp>
      <p:cxnSp>
        <p:nvCxnSpPr>
          <p:cNvPr id="20" name="Elbow Connector 19"/>
          <p:cNvCxnSpPr>
            <a:stCxn id="9" idx="0"/>
          </p:cNvCxnSpPr>
          <p:nvPr/>
        </p:nvCxnSpPr>
        <p:spPr>
          <a:xfrm rot="16200000" flipV="1">
            <a:off x="7592193" y="-527297"/>
            <a:ext cx="238090" cy="1813979"/>
          </a:xfrm>
          <a:prstGeom prst="bentConnector2">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5297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55776" y="2130425"/>
            <a:ext cx="5902424" cy="1470025"/>
          </a:xfrm>
        </p:spPr>
        <p:txBody>
          <a:bodyPr/>
          <a:lstStyle/>
          <a:p>
            <a:r>
              <a:rPr lang="en-GB" dirty="0" smtClean="0"/>
              <a:t>Thank you!</a:t>
            </a:r>
            <a:endParaRPr lang="en-GB" dirty="0"/>
          </a:p>
        </p:txBody>
      </p:sp>
      <p:sp>
        <p:nvSpPr>
          <p:cNvPr id="5" name="Subtitle 4"/>
          <p:cNvSpPr>
            <a:spLocks noGrp="1"/>
          </p:cNvSpPr>
          <p:nvPr>
            <p:ph type="subTitle" idx="1"/>
          </p:nvPr>
        </p:nvSpPr>
        <p:spPr>
          <a:xfrm>
            <a:off x="1907704" y="3501008"/>
            <a:ext cx="6400800" cy="2016224"/>
          </a:xfrm>
        </p:spPr>
        <p:txBody>
          <a:bodyPr>
            <a:normAutofit/>
          </a:bodyPr>
          <a:lstStyle/>
          <a:p>
            <a:r>
              <a:rPr lang="en-GB" dirty="0" smtClean="0">
                <a:solidFill>
                  <a:schemeClr val="tx1"/>
                </a:solidFill>
                <a:hlinkClick r:id="rId2"/>
              </a:rPr>
              <a:t>tim.benton@foodsecurity.ac.uk</a:t>
            </a:r>
            <a:r>
              <a:rPr lang="en-GB" dirty="0" smtClean="0">
                <a:solidFill>
                  <a:schemeClr val="tx1"/>
                </a:solidFill>
              </a:rPr>
              <a:t> </a:t>
            </a:r>
            <a:endParaRPr lang="en-GB" dirty="0">
              <a:solidFill>
                <a:schemeClr val="tx1"/>
              </a:solidFill>
            </a:endParaRPr>
          </a:p>
          <a:p>
            <a:r>
              <a:rPr lang="en-GB" dirty="0" smtClean="0">
                <a:solidFill>
                  <a:schemeClr val="tx1"/>
                </a:solidFill>
                <a:hlinkClick r:id="rId3"/>
              </a:rPr>
              <a:t>www.foodsecurity.ac.uk</a:t>
            </a:r>
            <a:r>
              <a:rPr lang="en-GB" dirty="0" smtClean="0">
                <a:solidFill>
                  <a:schemeClr val="tx1"/>
                </a:solidFill>
              </a:rPr>
              <a:t> </a:t>
            </a:r>
          </a:p>
          <a:p>
            <a:endParaRPr lang="en-GB" dirty="0">
              <a:solidFill>
                <a:schemeClr val="tx1"/>
              </a:solidFill>
            </a:endParaRPr>
          </a:p>
        </p:txBody>
      </p:sp>
    </p:spTree>
    <p:extLst>
      <p:ext uri="{BB962C8B-B14F-4D97-AF65-F5344CB8AC3E}">
        <p14:creationId xmlns:p14="http://schemas.microsoft.com/office/powerpoint/2010/main" val="1663975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smtClean="0"/>
              <a:t>There is no recipe for “sustainable agriculture”</a:t>
            </a:r>
            <a:endParaRPr lang="en-GB" sz="3600" dirty="0"/>
          </a:p>
        </p:txBody>
      </p:sp>
      <p:sp>
        <p:nvSpPr>
          <p:cNvPr id="3" name="Content Placeholder 2"/>
          <p:cNvSpPr>
            <a:spLocks noGrp="1"/>
          </p:cNvSpPr>
          <p:nvPr>
            <p:ph idx="1"/>
          </p:nvPr>
        </p:nvSpPr>
        <p:spPr>
          <a:xfrm>
            <a:off x="2123728" y="2420446"/>
            <a:ext cx="2880320" cy="3057203"/>
          </a:xfrm>
        </p:spPr>
        <p:txBody>
          <a:bodyPr>
            <a:normAutofit fontScale="92500" lnSpcReduction="20000"/>
          </a:bodyPr>
          <a:lstStyle/>
          <a:p>
            <a:pPr marL="0" indent="0">
              <a:buNone/>
            </a:pPr>
            <a:r>
              <a:rPr lang="en-GB" dirty="0" smtClean="0"/>
              <a:t>High yielding organic agriculture can impact on ecology in similar ways to conventional farming</a:t>
            </a:r>
            <a:endParaRPr lang="en-GB" dirty="0"/>
          </a:p>
        </p:txBody>
      </p:sp>
      <p:pic>
        <p:nvPicPr>
          <p:cNvPr id="1026" name="Picture 1" descr="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428359"/>
            <a:ext cx="3656472" cy="50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6.1.0960_Chrysanthemum_seget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5486014"/>
            <a:ext cx="1872208" cy="12518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73104" y="6520199"/>
            <a:ext cx="3206391" cy="369332"/>
          </a:xfrm>
          <a:prstGeom prst="rect">
            <a:avLst/>
          </a:prstGeom>
          <a:noFill/>
        </p:spPr>
        <p:txBody>
          <a:bodyPr wrap="none" rtlCol="0">
            <a:spAutoFit/>
          </a:bodyPr>
          <a:lstStyle/>
          <a:p>
            <a:r>
              <a:rPr lang="en-GB" dirty="0" smtClean="0"/>
              <a:t>Gabriel et al 2013 J </a:t>
            </a:r>
            <a:r>
              <a:rPr lang="en-GB" dirty="0" err="1" smtClean="0"/>
              <a:t>appl</a:t>
            </a:r>
            <a:r>
              <a:rPr lang="en-GB" dirty="0" smtClean="0"/>
              <a:t> ecology</a:t>
            </a:r>
            <a:endParaRPr lang="en-GB" dirty="0"/>
          </a:p>
        </p:txBody>
      </p:sp>
    </p:spTree>
    <p:extLst>
      <p:ext uri="{BB962C8B-B14F-4D97-AF65-F5344CB8AC3E}">
        <p14:creationId xmlns:p14="http://schemas.microsoft.com/office/powerpoint/2010/main" val="16017768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a:xfrm>
            <a:off x="341378" y="5805264"/>
            <a:ext cx="8435280" cy="857134"/>
          </a:xfrm>
        </p:spPr>
        <p:txBody>
          <a:bodyPr>
            <a:normAutofit/>
          </a:bodyPr>
          <a:lstStyle/>
          <a:p>
            <a:pPr marL="0" indent="0">
              <a:buNone/>
            </a:pPr>
            <a:r>
              <a:rPr lang="en-GB" sz="1800" dirty="0" smtClean="0"/>
              <a:t>Fig p 13 from “Environmental Balance” report by the </a:t>
            </a:r>
            <a:r>
              <a:rPr lang="en-GB" sz="1800" dirty="0"/>
              <a:t>Dutch Environmental Agency </a:t>
            </a:r>
            <a:r>
              <a:rPr lang="en-GB" sz="1800" u="sng" dirty="0" smtClean="0">
                <a:hlinkClick r:id="rId2"/>
              </a:rPr>
              <a:t>http</a:t>
            </a:r>
            <a:r>
              <a:rPr lang="en-GB" sz="1800" u="sng" dirty="0">
                <a:hlinkClick r:id="rId2"/>
              </a:rPr>
              <a:t>://themasites.pbl.nl/balansvandeleefomgeving/2012/</a:t>
            </a:r>
            <a:r>
              <a:rPr lang="en-GB" sz="1800" dirty="0"/>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0"/>
            <a:ext cx="6950085"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556792"/>
            <a:ext cx="2195736" cy="3539430"/>
          </a:xfrm>
          <a:prstGeom prst="rect">
            <a:avLst/>
          </a:prstGeom>
          <a:solidFill>
            <a:schemeClr val="bg1">
              <a:lumMod val="95000"/>
            </a:schemeClr>
          </a:solidFill>
        </p:spPr>
        <p:txBody>
          <a:bodyPr wrap="square" rtlCol="0">
            <a:spAutoFit/>
          </a:bodyPr>
          <a:lstStyle/>
          <a:p>
            <a:r>
              <a:rPr lang="en-GB" sz="3200" dirty="0" smtClean="0"/>
              <a:t>Who has the power?</a:t>
            </a:r>
          </a:p>
          <a:p>
            <a:endParaRPr lang="en-GB" sz="3200" dirty="0" smtClean="0"/>
          </a:p>
          <a:p>
            <a:r>
              <a:rPr lang="en-GB" sz="3200" dirty="0" smtClean="0"/>
              <a:t>Who has the power to change it?</a:t>
            </a:r>
            <a:endParaRPr lang="en-GB" sz="3200" dirty="0"/>
          </a:p>
        </p:txBody>
      </p:sp>
    </p:spTree>
    <p:extLst>
      <p:ext uri="{BB962C8B-B14F-4D97-AF65-F5344CB8AC3E}">
        <p14:creationId xmlns:p14="http://schemas.microsoft.com/office/powerpoint/2010/main" val="37074626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normAutofit fontScale="70000" lnSpcReduction="20000"/>
          </a:bodyPr>
          <a:lstStyle/>
          <a:p>
            <a:r>
              <a:rPr lang="en-GB" dirty="0"/>
              <a:t>Demand for food is increasing, being driven by a growing global population and a desire to eat differently, associated with increasing global wealth and connectivity. Projections for demand imply production increasing 60-100%. Can this demand be met sustainably? In this talk, I will explore some of the issues about the scope for (and perhaps limits on) growing more sustainably. However, for the food system to provide global food security for all requires research and innovation around the whole system, including changing demand via reducing waste and eating differently. </a:t>
            </a:r>
          </a:p>
        </p:txBody>
      </p:sp>
    </p:spTree>
    <p:extLst>
      <p:ext uri="{BB962C8B-B14F-4D97-AF65-F5344CB8AC3E}">
        <p14:creationId xmlns:p14="http://schemas.microsoft.com/office/powerpoint/2010/main" val="2828128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Why is food a worry?</a:t>
            </a:r>
            <a:endParaRPr lang="en-GB" dirty="0"/>
          </a:p>
        </p:txBody>
      </p:sp>
      <p:sp>
        <p:nvSpPr>
          <p:cNvPr id="5" name="Text Placeholder 4"/>
          <p:cNvSpPr>
            <a:spLocks noGrp="1"/>
          </p:cNvSpPr>
          <p:nvPr>
            <p:ph type="body" idx="1"/>
          </p:nvPr>
        </p:nvSpPr>
        <p:spPr/>
        <p:txBody>
          <a:bodyPr/>
          <a:lstStyle/>
          <a:p>
            <a:endParaRPr lang="en-GB"/>
          </a:p>
        </p:txBody>
      </p:sp>
      <p:sp>
        <p:nvSpPr>
          <p:cNvPr id="6" name="Title 3"/>
          <p:cNvSpPr txBox="1">
            <a:spLocks/>
          </p:cNvSpPr>
          <p:nvPr/>
        </p:nvSpPr>
        <p:spPr>
          <a:xfrm>
            <a:off x="683568" y="5240337"/>
            <a:ext cx="7772400" cy="136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GB" smtClean="0"/>
              <a:t>Driver 1: Demand is growing</a:t>
            </a:r>
            <a:endParaRPr lang="en-GB" dirty="0"/>
          </a:p>
        </p:txBody>
      </p:sp>
    </p:spTree>
    <p:extLst>
      <p:ext uri="{BB962C8B-B14F-4D97-AF65-F5344CB8AC3E}">
        <p14:creationId xmlns:p14="http://schemas.microsoft.com/office/powerpoint/2010/main" val="3922368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gray">
          <a:xfrm>
            <a:off x="2932113" y="3810000"/>
            <a:ext cx="6191118" cy="3154710"/>
          </a:xfrm>
          <a:prstGeom prst="rect">
            <a:avLst/>
          </a:prstGeom>
          <a:noFill/>
          <a:ln w="9525">
            <a:noFill/>
            <a:miter lim="800000"/>
            <a:headEnd/>
            <a:tailEnd/>
          </a:ln>
        </p:spPr>
        <p:txBody>
          <a:bodyPr wrap="none">
            <a:spAutoFit/>
          </a:bodyPr>
          <a:lstStyle/>
          <a:p>
            <a:r>
              <a:rPr lang="en-GB" sz="19900" b="1" dirty="0" smtClean="0">
                <a:solidFill>
                  <a:schemeClr val="bg1"/>
                </a:solidFill>
                <a:latin typeface="Calibri" pitchFamily="34" charset="0"/>
              </a:rPr>
              <a:t>9.2bn</a:t>
            </a:r>
            <a:endParaRPr lang="en-GB" sz="19900" b="1" dirty="0">
              <a:solidFill>
                <a:schemeClr val="bg1"/>
              </a:solidFill>
              <a:latin typeface="Calibri" pitchFamily="34" charset="0"/>
            </a:endParaRPr>
          </a:p>
        </p:txBody>
      </p:sp>
      <p:pic>
        <p:nvPicPr>
          <p:cNvPr id="7170" name="Picture 2" descr="http://reneedezvous.files.wordpress.com/2010/06/crowded-stre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614" y="-647356"/>
            <a:ext cx="11218068" cy="761206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043608" y="-31613"/>
            <a:ext cx="7600992" cy="6065299"/>
            <a:chOff x="1043608" y="-31613"/>
            <a:chExt cx="7600992" cy="6065299"/>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814" y="-31613"/>
              <a:ext cx="6638925" cy="538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43608" y="5387355"/>
              <a:ext cx="7600992" cy="646331"/>
            </a:xfrm>
            <a:prstGeom prst="rect">
              <a:avLst/>
            </a:prstGeom>
            <a:noFill/>
          </p:spPr>
          <p:txBody>
            <a:bodyPr wrap="none" rtlCol="0">
              <a:spAutoFit/>
            </a:bodyPr>
            <a:lstStyle/>
            <a:p>
              <a:r>
                <a:rPr lang="en-GB" dirty="0" err="1" smtClean="0">
                  <a:solidFill>
                    <a:schemeClr val="bg1"/>
                  </a:solidFill>
                </a:rPr>
                <a:t>Gerland</a:t>
              </a:r>
              <a:r>
                <a:rPr lang="en-GB" dirty="0" smtClean="0">
                  <a:solidFill>
                    <a:schemeClr val="bg1"/>
                  </a:solidFill>
                </a:rPr>
                <a:t> et al 2014 Science </a:t>
              </a:r>
              <a:r>
                <a:rPr lang="en-GB" b="1" dirty="0">
                  <a:solidFill>
                    <a:schemeClr val="bg1"/>
                  </a:solidFill>
                </a:rPr>
                <a:t>World population stabilization unlikely this century</a:t>
              </a:r>
            </a:p>
            <a:p>
              <a:endParaRPr lang="en-GB" dirty="0">
                <a:solidFill>
                  <a:schemeClr val="bg1"/>
                </a:solidFill>
              </a:endParaRPr>
            </a:p>
          </p:txBody>
        </p:sp>
        <p:sp>
          <p:nvSpPr>
            <p:cNvPr id="4" name="TextBox 3"/>
            <p:cNvSpPr txBox="1"/>
            <p:nvPr/>
          </p:nvSpPr>
          <p:spPr>
            <a:xfrm>
              <a:off x="2149691" y="1431467"/>
              <a:ext cx="2603598" cy="646331"/>
            </a:xfrm>
            <a:prstGeom prst="rect">
              <a:avLst/>
            </a:prstGeom>
            <a:noFill/>
          </p:spPr>
          <p:txBody>
            <a:bodyPr wrap="none" rtlCol="0">
              <a:spAutoFit/>
            </a:bodyPr>
            <a:lstStyle/>
            <a:p>
              <a:r>
                <a:rPr lang="en-GB" dirty="0" smtClean="0"/>
                <a:t>10.9bn (95%CI: 9.0 - 13.2)</a:t>
              </a:r>
            </a:p>
            <a:p>
              <a:r>
                <a:rPr lang="en-GB" dirty="0" smtClean="0"/>
                <a:t>50% more (CI 25-88%)</a:t>
              </a:r>
              <a:endParaRPr lang="en-GB" dirty="0"/>
            </a:p>
          </p:txBody>
        </p:sp>
      </p:grpSp>
      <p:sp>
        <p:nvSpPr>
          <p:cNvPr id="5" name="TextBox 4"/>
          <p:cNvSpPr txBox="1"/>
          <p:nvPr/>
        </p:nvSpPr>
        <p:spPr>
          <a:xfrm>
            <a:off x="102301" y="6082883"/>
            <a:ext cx="9094606" cy="584775"/>
          </a:xfrm>
          <a:prstGeom prst="rect">
            <a:avLst/>
          </a:prstGeom>
          <a:noFill/>
        </p:spPr>
        <p:txBody>
          <a:bodyPr wrap="none" rtlCol="0">
            <a:spAutoFit/>
          </a:bodyPr>
          <a:lstStyle/>
          <a:p>
            <a:r>
              <a:rPr lang="en-GB" sz="3200" dirty="0" smtClean="0">
                <a:solidFill>
                  <a:schemeClr val="bg1"/>
                </a:solidFill>
              </a:rPr>
              <a:t>11000 cities the size of Cambridge in SSA before 2050</a:t>
            </a:r>
            <a:endParaRPr lang="en-GB" sz="3200" dirty="0">
              <a:solidFill>
                <a:schemeClr val="bg1"/>
              </a:solidFill>
            </a:endParaRPr>
          </a:p>
        </p:txBody>
      </p:sp>
    </p:spTree>
    <p:extLst>
      <p:ext uri="{BB962C8B-B14F-4D97-AF65-F5344CB8AC3E}">
        <p14:creationId xmlns:p14="http://schemas.microsoft.com/office/powerpoint/2010/main" val="34011242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0082" y="101686"/>
            <a:ext cx="5760640" cy="840125"/>
          </a:xfrm>
        </p:spPr>
        <p:txBody>
          <a:bodyPr>
            <a:normAutofit fontScale="90000"/>
          </a:bodyPr>
          <a:lstStyle/>
          <a:p>
            <a:pPr>
              <a:defRPr/>
            </a:pPr>
            <a:r>
              <a:rPr lang="en-GB" dirty="0" smtClean="0"/>
              <a:t>Growing global income creates demand</a:t>
            </a:r>
            <a:endParaRPr lang="en-GB" dirty="0"/>
          </a:p>
        </p:txBody>
      </p:sp>
      <p:pic>
        <p:nvPicPr>
          <p:cNvPr id="307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554781"/>
            <a:ext cx="6840538" cy="478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12160" y="6308244"/>
            <a:ext cx="2789238" cy="301625"/>
          </a:xfrm>
          <a:prstGeom prst="rect">
            <a:avLst/>
          </a:prstGeom>
          <a:solidFill>
            <a:schemeClr val="accent3"/>
          </a:solidFill>
        </p:spPr>
        <p:txBody>
          <a:bodyPr>
            <a:spAutoFit/>
          </a:bodyPr>
          <a:lstStyle/>
          <a:p>
            <a:pPr eaLnBrk="0" hangingPunct="0">
              <a:lnSpc>
                <a:spcPts val="1800"/>
              </a:lnSpc>
              <a:defRPr/>
            </a:pPr>
            <a:r>
              <a:rPr lang="en-GB" sz="1400" dirty="0" err="1">
                <a:solidFill>
                  <a:srgbClr val="FFFFFF"/>
                </a:solidFill>
                <a:latin typeface="Verdana" pitchFamily="34" charset="0"/>
              </a:rPr>
              <a:t>Tilman</a:t>
            </a:r>
            <a:r>
              <a:rPr lang="en-GB" sz="1400" dirty="0">
                <a:solidFill>
                  <a:srgbClr val="FFFFFF"/>
                </a:solidFill>
                <a:latin typeface="Verdana" pitchFamily="34" charset="0"/>
              </a:rPr>
              <a:t> et al., 2011 (PNAS)</a:t>
            </a:r>
          </a:p>
        </p:txBody>
      </p:sp>
      <p:sp>
        <p:nvSpPr>
          <p:cNvPr id="3" name="TextBox 2"/>
          <p:cNvSpPr txBox="1"/>
          <p:nvPr/>
        </p:nvSpPr>
        <p:spPr>
          <a:xfrm>
            <a:off x="0" y="2780928"/>
            <a:ext cx="2088232" cy="2677656"/>
          </a:xfrm>
          <a:prstGeom prst="rect">
            <a:avLst/>
          </a:prstGeom>
          <a:solidFill>
            <a:schemeClr val="bg1">
              <a:lumMod val="85000"/>
            </a:schemeClr>
          </a:solidFill>
        </p:spPr>
        <p:txBody>
          <a:bodyPr wrap="square" rtlCol="0">
            <a:spAutoFit/>
          </a:bodyPr>
          <a:lstStyle/>
          <a:p>
            <a:r>
              <a:rPr lang="en-GB" sz="2800" dirty="0" smtClean="0"/>
              <a:t>Will the next 30 years follow the same trajectory as the last?</a:t>
            </a:r>
            <a:endParaRPr lang="en-GB" sz="2800" dirty="0"/>
          </a:p>
        </p:txBody>
      </p:sp>
    </p:spTree>
    <p:extLst>
      <p:ext uri="{BB962C8B-B14F-4D97-AF65-F5344CB8AC3E}">
        <p14:creationId xmlns:p14="http://schemas.microsoft.com/office/powerpoint/2010/main" val="353187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DRIVER 2: the global world</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1394701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48110</TotalTime>
  <Words>2175</Words>
  <Application>Microsoft Office PowerPoint</Application>
  <PresentationFormat>On-screen Show (4:3)</PresentationFormat>
  <Paragraphs>287</Paragraphs>
  <Slides>53</Slides>
  <Notes>9</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Food matters in many ways</vt:lpstr>
      <vt:lpstr>Global Food Security Programme</vt:lpstr>
      <vt:lpstr>the food system</vt:lpstr>
      <vt:lpstr>PowerPoint Presentation</vt:lpstr>
      <vt:lpstr>Why is food a worry?</vt:lpstr>
      <vt:lpstr>PowerPoint Presentation</vt:lpstr>
      <vt:lpstr>Growing global income creates demand</vt:lpstr>
      <vt:lpstr>DRIVER 2: the global world</vt:lpstr>
      <vt:lpstr>Kit kat</vt:lpstr>
      <vt:lpstr>Supply chain logistics: risks and resilience</vt:lpstr>
      <vt:lpstr>PowerPoint Presentation</vt:lpstr>
      <vt:lpstr>Global markets, global homogenization &amp; cheap food</vt:lpstr>
      <vt:lpstr>Driver 3: the world is changing</vt:lpstr>
      <vt:lpstr>PowerPoint Presentation</vt:lpstr>
      <vt:lpstr>PowerPoint Presentation</vt:lpstr>
      <vt:lpstr>Extreme weather is getting more extreme</vt:lpstr>
      <vt:lpstr>Driver 4: Increasing competition for resources</vt:lpstr>
      <vt:lpstr>Globally, there’s no more land…</vt:lpstr>
      <vt:lpstr>Food requires water as well as land…</vt:lpstr>
      <vt:lpstr>DRIVER 5: health and equity</vt:lpstr>
      <vt:lpstr>Winners and losers</vt:lpstr>
      <vt:lpstr>Food security and malnutrition</vt:lpstr>
      <vt:lpstr>Poverty and the food environment…</vt:lpstr>
      <vt:lpstr>Diet, nutrition and health:</vt:lpstr>
      <vt:lpstr>So….</vt:lpstr>
      <vt:lpstr>The challenges of sustainable food and nutrition security</vt:lpstr>
      <vt:lpstr>Outputs have risen per unit area to keep pace with per capita demand</vt:lpstr>
      <vt:lpstr>Improving yields via breeding, nutrition and protection</vt:lpstr>
      <vt:lpstr>Yield increases declining</vt:lpstr>
      <vt:lpstr>Natural land is under pressure</vt:lpstr>
      <vt:lpstr>Production shocks from weather</vt:lpstr>
      <vt:lpstr>Innovation space</vt:lpstr>
      <vt:lpstr>PowerPoint Presentation</vt:lpstr>
      <vt:lpstr>PowerPoint Presentation</vt:lpstr>
      <vt:lpstr>What does land do?</vt:lpstr>
      <vt:lpstr>PowerPoint Presentation</vt:lpstr>
      <vt:lpstr>Market forces mean demand and supply disconnected</vt:lpstr>
      <vt:lpstr>Spatial planning needed for a “sustainable system”</vt:lpstr>
      <vt:lpstr>PowerPoint Presentation</vt:lpstr>
      <vt:lpstr>PowerPoint Presentation</vt:lpstr>
      <vt:lpstr>PowerPoint Presentation</vt:lpstr>
      <vt:lpstr>If we carry on as we are…</vt:lpstr>
      <vt:lpstr>Leverage point to make space for sustainability</vt:lpstr>
      <vt:lpstr>PowerPoint Presentation</vt:lpstr>
      <vt:lpstr>Business as usual is a Jevon’s paradox: more is not enough</vt:lpstr>
      <vt:lpstr>PowerPoint Presentation</vt:lpstr>
      <vt:lpstr>Conclusions</vt:lpstr>
      <vt:lpstr>PowerPoint Presentation</vt:lpstr>
      <vt:lpstr>Thank you!</vt:lpstr>
      <vt:lpstr>There is no recipe for “sustainable agriculture”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Benton (GFS)</dc:creator>
  <cp:lastModifiedBy>Tim Benton (GFS)</cp:lastModifiedBy>
  <cp:revision>759</cp:revision>
  <dcterms:created xsi:type="dcterms:W3CDTF">2011-12-14T13:41:10Z</dcterms:created>
  <dcterms:modified xsi:type="dcterms:W3CDTF">2015-11-16T17:37:32Z</dcterms:modified>
</cp:coreProperties>
</file>