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88" r:id="rId4"/>
    <p:sldId id="321" r:id="rId5"/>
    <p:sldId id="307" r:id="rId6"/>
    <p:sldId id="322" r:id="rId7"/>
    <p:sldId id="317" r:id="rId8"/>
    <p:sldId id="316" r:id="rId9"/>
    <p:sldId id="319" r:id="rId10"/>
    <p:sldId id="326" r:id="rId11"/>
    <p:sldId id="320" r:id="rId12"/>
    <p:sldId id="325" r:id="rId13"/>
    <p:sldId id="327" r:id="rId14"/>
    <p:sldId id="324" r:id="rId15"/>
  </p:sldIdLst>
  <p:sldSz cx="9144000" cy="6858000" type="screen4x3"/>
  <p:notesSz cx="6669088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91695F"/>
    <a:srgbClr val="607869"/>
    <a:srgbClr val="005C66"/>
    <a:srgbClr val="706E00"/>
    <a:srgbClr val="871E69"/>
    <a:srgbClr val="DC8703"/>
    <a:srgbClr val="EB6F1D"/>
    <a:srgbClr val="9A0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5" autoAdjust="0"/>
    <p:restoredTop sz="89600" autoAdjust="0"/>
  </p:normalViewPr>
  <p:slideViewPr>
    <p:cSldViewPr>
      <p:cViewPr varScale="1">
        <p:scale>
          <a:sx n="101" d="100"/>
          <a:sy n="101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>
            <a:lvl1pPr algn="l" defTabSz="911994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>
            <a:lvl1pPr algn="r" defTabSz="911994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890458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b" anchorCtr="0" compatLnSpc="1">
            <a:prstTxWarp prst="textNoShape">
              <a:avLst/>
            </a:prstTxWarp>
          </a:bodyPr>
          <a:lstStyle>
            <a:lvl1pPr algn="l" defTabSz="911994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31" y="9429990"/>
            <a:ext cx="2890457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b" anchorCtr="0" compatLnSpc="1">
            <a:prstTxWarp prst="textNoShape">
              <a:avLst/>
            </a:prstTxWarp>
          </a:bodyPr>
          <a:lstStyle>
            <a:lvl1pPr algn="r" defTabSz="911994">
              <a:defRPr sz="1200">
                <a:latin typeface="Times New Roman" pitchFamily="18" charset="0"/>
              </a:defRPr>
            </a:lvl1pPr>
          </a:lstStyle>
          <a:p>
            <a:fld id="{27A83CCA-5AB5-4D82-971B-594D94C17C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21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>
            <a:lvl1pPr algn="l" defTabSz="911994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>
            <a:lvl1pPr algn="r" defTabSz="911994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1290" y="4715788"/>
            <a:ext cx="4886509" cy="4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890458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b" anchorCtr="0" compatLnSpc="1">
            <a:prstTxWarp prst="textNoShape">
              <a:avLst/>
            </a:prstTxWarp>
          </a:bodyPr>
          <a:lstStyle>
            <a:lvl1pPr algn="l" defTabSz="911994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31" y="9429990"/>
            <a:ext cx="2890457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599" rIns="91197" bIns="45599" numCol="1" anchor="b" anchorCtr="0" compatLnSpc="1">
            <a:prstTxWarp prst="textNoShape">
              <a:avLst/>
            </a:prstTxWarp>
          </a:bodyPr>
          <a:lstStyle>
            <a:lvl1pPr algn="r" defTabSz="911994">
              <a:defRPr sz="1200">
                <a:latin typeface="Times New Roman" pitchFamily="18" charset="0"/>
              </a:defRPr>
            </a:lvl1pPr>
          </a:lstStyle>
          <a:p>
            <a:fld id="{6B31723A-626E-44AF-9D1C-3A2EA1D681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7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896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51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58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5347F-F776-4F0F-9E59-327BAE1B387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392A6-75E8-49CA-B639-16D47850DE7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993775"/>
            <a:ext cx="3636962" cy="2728913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702" y="3887510"/>
            <a:ext cx="5260477" cy="5294948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34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006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ref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97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409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58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55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723A-626E-44AF-9D1C-3A2EA1D681B3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358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133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194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403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176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222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2672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790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252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575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52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9142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659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3926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492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9588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437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76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55410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24000"/>
            <a:ext cx="41719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719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668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2166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273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7943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13567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5598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8147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8331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33375"/>
            <a:ext cx="2124075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219825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350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942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165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48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211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1851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967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46478" name="Picture 14" descr="mrc_powerpoint_logo_warm_gr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99" name="Picture 35" descr="Docs-Presentations-WG-HN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367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21897" name="Picture 9" descr="mrc_powerpoint_logo_warm_gr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53188"/>
            <a:ext cx="1728787" cy="1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24000"/>
            <a:ext cx="8496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496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sz="1600" dirty="0">
              <a:solidFill>
                <a:srgbClr val="766A62"/>
              </a:solidFill>
              <a:latin typeface="Verdana" pitchFamily="34" charset="0"/>
            </a:endParaRPr>
          </a:p>
        </p:txBody>
      </p:sp>
      <p:pic>
        <p:nvPicPr>
          <p:cNvPr id="2053" name="Picture 9" descr="mrc_powerpoint_logo_warm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1827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6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66A6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0051"/>
        </a:buClr>
        <a:buChar char="•"/>
        <a:defRPr sz="2000">
          <a:solidFill>
            <a:srgbClr val="766A6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0051"/>
        </a:buClr>
        <a:buChar char="•"/>
        <a:defRPr sz="2000">
          <a:solidFill>
            <a:srgbClr val="766A6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0051"/>
        </a:buClr>
        <a:buChar char="•"/>
        <a:defRPr>
          <a:solidFill>
            <a:srgbClr val="766A62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830051"/>
        </a:buClr>
        <a:buChar char="–"/>
        <a:defRPr>
          <a:solidFill>
            <a:srgbClr val="766A62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830051"/>
        </a:buClr>
        <a:buChar char="»"/>
        <a:defRPr i="1">
          <a:solidFill>
            <a:srgbClr val="766A6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830051"/>
        </a:buClr>
        <a:buChar char="»"/>
        <a:defRPr i="1">
          <a:solidFill>
            <a:srgbClr val="766A6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830051"/>
        </a:buClr>
        <a:buChar char="»"/>
        <a:defRPr i="1">
          <a:solidFill>
            <a:srgbClr val="766A6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830051"/>
        </a:buClr>
        <a:buChar char="»"/>
        <a:defRPr i="1">
          <a:solidFill>
            <a:srgbClr val="766A6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830051"/>
        </a:buClr>
        <a:buChar char="»"/>
        <a:defRPr i="1">
          <a:solidFill>
            <a:srgbClr val="766A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image" Target="../media/image25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468313" y="1412776"/>
            <a:ext cx="8102600" cy="493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4000" dirty="0" smtClean="0">
                <a:solidFill>
                  <a:srgbClr val="9A044B"/>
                </a:solidFill>
                <a:latin typeface="Verdana" pitchFamily="34" charset="0"/>
              </a:rPr>
              <a:t>Mechanisms of </a:t>
            </a:r>
            <a:r>
              <a:rPr lang="en-GB" altLang="en-US" sz="4000" b="1" dirty="0" smtClean="0">
                <a:solidFill>
                  <a:srgbClr val="9A044B"/>
                </a:solidFill>
                <a:latin typeface="Verdana" pitchFamily="34" charset="0"/>
              </a:rPr>
              <a:t>absorption of iron</a:t>
            </a:r>
            <a:r>
              <a:rPr lang="en-GB" altLang="en-US" sz="4000" dirty="0" smtClean="0">
                <a:solidFill>
                  <a:srgbClr val="9A044B"/>
                </a:solidFill>
                <a:latin typeface="Verdana" pitchFamily="34" charset="0"/>
              </a:rPr>
              <a:t> from dietary </a:t>
            </a:r>
            <a:r>
              <a:rPr lang="en-GB" altLang="en-US" sz="4000" b="1" dirty="0" err="1" smtClean="0">
                <a:solidFill>
                  <a:srgbClr val="9A044B"/>
                </a:solidFill>
                <a:latin typeface="Verdana" pitchFamily="34" charset="0"/>
              </a:rPr>
              <a:t>nano</a:t>
            </a:r>
            <a:r>
              <a:rPr lang="en-GB" altLang="en-US" sz="4000" b="1" dirty="0" smtClean="0">
                <a:solidFill>
                  <a:srgbClr val="9A044B"/>
                </a:solidFill>
                <a:latin typeface="Verdana" pitchFamily="34" charset="0"/>
              </a:rPr>
              <a:t> iron oxides</a:t>
            </a:r>
          </a:p>
          <a:p>
            <a:pPr algn="l">
              <a:spcBef>
                <a:spcPct val="50000"/>
              </a:spcBef>
            </a:pPr>
            <a:endParaRPr lang="en-GB" altLang="en-US" dirty="0" smtClean="0">
              <a:solidFill>
                <a:srgbClr val="9A044B"/>
              </a:solidFill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b="1" dirty="0" smtClean="0">
                <a:latin typeface="Verdana" pitchFamily="34" charset="0"/>
              </a:rPr>
              <a:t>Mohamad F Aslam,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2000" dirty="0" smtClean="0">
                <a:latin typeface="Verdana" pitchFamily="34" charset="0"/>
              </a:rPr>
              <a:t>MRC </a:t>
            </a:r>
            <a:r>
              <a:rPr lang="en-GB" altLang="en-US" sz="2000" dirty="0">
                <a:latin typeface="Verdana" pitchFamily="34" charset="0"/>
              </a:rPr>
              <a:t>Human Nutrition </a:t>
            </a:r>
            <a:r>
              <a:rPr lang="en-GB" altLang="en-US" sz="2000" dirty="0" smtClean="0">
                <a:latin typeface="Verdana" pitchFamily="34" charset="0"/>
              </a:rPr>
              <a:t>Research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1800" dirty="0" smtClean="0">
                <a:latin typeface="Verdana" pitchFamily="34" charset="0"/>
              </a:rPr>
              <a:t>3</a:t>
            </a:r>
            <a:r>
              <a:rPr lang="en-GB" altLang="en-US" sz="1800" baseline="30000" dirty="0" smtClean="0">
                <a:latin typeface="Verdana" pitchFamily="34" charset="0"/>
              </a:rPr>
              <a:t>rd</a:t>
            </a:r>
            <a:r>
              <a:rPr lang="en-GB" altLang="en-US" sz="1800" dirty="0" smtClean="0">
                <a:latin typeface="Verdana" pitchFamily="34" charset="0"/>
              </a:rPr>
              <a:t> Year PhD student, Hughes Hall College</a:t>
            </a:r>
            <a:endParaRPr lang="en-GB" altLang="en-US" sz="1800" dirty="0"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1800" dirty="0" smtClean="0">
                <a:latin typeface="Verdana" pitchFamily="34" charset="0"/>
              </a:rPr>
              <a:t>mfa34@cam.ac.uk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GB" altLang="en-US" sz="1200" dirty="0"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 dirty="0" smtClean="0">
                <a:latin typeface="Verdana" pitchFamily="34" charset="0"/>
              </a:rPr>
              <a:t>16/06/2014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 dirty="0" smtClean="0">
                <a:latin typeface="Verdana" pitchFamily="34" charset="0"/>
              </a:rPr>
              <a:t>CSAR Meeting, Easter Term, Churchill College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GB" altLang="en-US" sz="1800" dirty="0">
              <a:latin typeface="Verdan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92227"/>
            <a:ext cx="3040310" cy="14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548680"/>
            <a:ext cx="84963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kern="0" dirty="0" smtClean="0"/>
              <a:t>Conclusion</a:t>
            </a:r>
            <a:endParaRPr lang="en-GB" sz="2400" kern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85800" y="1524000"/>
            <a:ext cx="7990656" cy="17609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Intestinal efflux of iron derived from </a:t>
            </a:r>
            <a:r>
              <a:rPr lang="en-US" sz="1800" dirty="0" err="1" smtClean="0"/>
              <a:t>Nano</a:t>
            </a:r>
            <a:r>
              <a:rPr lang="en-US" sz="1800" dirty="0" smtClean="0"/>
              <a:t> Fe (III) is </a:t>
            </a:r>
            <a:r>
              <a:rPr lang="en-US" sz="1800" b="1" dirty="0" smtClean="0"/>
              <a:t>Ferroportin mediated</a:t>
            </a:r>
            <a:r>
              <a:rPr lang="en-US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Iron derived from </a:t>
            </a:r>
            <a:r>
              <a:rPr lang="en-GB" sz="1800" dirty="0" err="1" smtClean="0"/>
              <a:t>Nano</a:t>
            </a:r>
            <a:r>
              <a:rPr lang="en-GB" sz="1800" dirty="0" smtClean="0"/>
              <a:t> Fe(III) does not circumvent systemic iron regulatory mechanisms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GB" sz="2200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en-GB" sz="2200" dirty="0" smtClean="0"/>
              <a:t>Bioavailable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GB" sz="2200" dirty="0" smtClean="0"/>
              <a:t>Safe (no redox activity)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GB" sz="2200" dirty="0" smtClean="0"/>
              <a:t>Inexpensive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GB" sz="2200" dirty="0" smtClean="0"/>
              <a:t>Mechanisms of absorption</a:t>
            </a:r>
            <a:endParaRPr lang="en-US" sz="2200" dirty="0" smtClean="0"/>
          </a:p>
          <a:p>
            <a:pPr marL="1333500" lvl="3" indent="0" eaLnBrk="1" hangingPunct="1">
              <a:buNone/>
            </a:pPr>
            <a:r>
              <a:rPr lang="en-GB" sz="1800" kern="0" dirty="0" smtClean="0">
                <a:latin typeface="+mj-lt"/>
              </a:rPr>
              <a:t> </a:t>
            </a:r>
          </a:p>
          <a:p>
            <a:pPr marL="1333500" lvl="3" indent="0" eaLnBrk="1" hangingPunct="1">
              <a:buNone/>
            </a:pPr>
            <a:endParaRPr lang="en-GB" sz="1800" kern="0" dirty="0" smtClean="0">
              <a:latin typeface="+mj-lt"/>
            </a:endParaRPr>
          </a:p>
          <a:p>
            <a:pPr eaLnBrk="1" hangingPunct="1"/>
            <a:endParaRPr lang="en-GB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359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3204" r="7013" b="25986"/>
          <a:stretch/>
        </p:blipFill>
        <p:spPr bwMode="auto">
          <a:xfrm>
            <a:off x="179512" y="1196752"/>
            <a:ext cx="8784976" cy="35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57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344" y="2276872"/>
            <a:ext cx="406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200" b="1" dirty="0">
              <a:latin typeface="+mj-lt"/>
            </a:endParaRPr>
          </a:p>
          <a:p>
            <a:pPr algn="l"/>
            <a:r>
              <a:rPr lang="en-GB" sz="1200" b="1" dirty="0" smtClean="0">
                <a:latin typeface="+mj-lt"/>
              </a:rPr>
              <a:t>Dr Dora Pereira (Supervisor)</a:t>
            </a:r>
          </a:p>
          <a:p>
            <a:pPr algn="l"/>
            <a:r>
              <a:rPr lang="en-GB" sz="1200" b="1" dirty="0" smtClean="0">
                <a:latin typeface="+mj-lt"/>
              </a:rPr>
              <a:t>Dr Jonathan Powell (Head of Group)</a:t>
            </a:r>
          </a:p>
          <a:p>
            <a:pPr algn="l"/>
            <a:r>
              <a:rPr lang="en-GB" sz="1200" b="1" dirty="0" err="1" smtClean="0">
                <a:latin typeface="+mj-lt"/>
              </a:rPr>
              <a:t>BioMineral</a:t>
            </a:r>
            <a:r>
              <a:rPr lang="en-GB" sz="1200" b="1" dirty="0" smtClean="0">
                <a:latin typeface="+mj-lt"/>
              </a:rPr>
              <a:t> Research Group</a:t>
            </a:r>
            <a:endParaRPr lang="en-GB" sz="1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564" y="3068960"/>
            <a:ext cx="4061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200" b="1" u="sng" dirty="0" smtClean="0">
              <a:latin typeface="+mj-lt"/>
            </a:endParaRPr>
          </a:p>
          <a:p>
            <a:pPr algn="l"/>
            <a:endParaRPr lang="en-GB" sz="1200" b="1" u="sng" dirty="0">
              <a:latin typeface="+mj-lt"/>
            </a:endParaRPr>
          </a:p>
          <a:p>
            <a:pPr algn="l"/>
            <a:endParaRPr lang="en-GB" sz="1200" b="1" dirty="0">
              <a:latin typeface="+mj-lt"/>
            </a:endParaRPr>
          </a:p>
          <a:p>
            <a:pPr algn="l"/>
            <a:endParaRPr lang="en-GB" sz="1200" b="1" dirty="0" smtClean="0">
              <a:latin typeface="+mj-lt"/>
            </a:endParaRPr>
          </a:p>
          <a:p>
            <a:pPr algn="l"/>
            <a:endParaRPr lang="en-GB" sz="1200" b="1" dirty="0" smtClean="0">
              <a:latin typeface="+mj-lt"/>
            </a:endParaRPr>
          </a:p>
          <a:p>
            <a:pPr algn="l"/>
            <a:r>
              <a:rPr lang="en-GB" sz="1200" b="1" dirty="0" smtClean="0">
                <a:latin typeface="+mj-lt"/>
              </a:rPr>
              <a:t>Professor Gregory Anderson</a:t>
            </a:r>
          </a:p>
          <a:p>
            <a:pPr algn="l"/>
            <a:r>
              <a:rPr lang="en-GB" sz="1200" b="1" dirty="0" smtClean="0">
                <a:latin typeface="+mj-lt"/>
              </a:rPr>
              <a:t>Dr David Frazer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544" y="4839543"/>
            <a:ext cx="406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smtClean="0">
                <a:latin typeface="+mj-lt"/>
              </a:rPr>
              <a:t>Funding</a:t>
            </a:r>
          </a:p>
          <a:p>
            <a:pPr algn="l"/>
            <a:endParaRPr lang="en-GB" sz="1200" dirty="0">
              <a:latin typeface="+mj-lt"/>
            </a:endParaRPr>
          </a:p>
        </p:txBody>
      </p:sp>
      <p:pic>
        <p:nvPicPr>
          <p:cNvPr id="6" name="Picture 45" descr="Docs-Presentations-WG-H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3" y="1556717"/>
            <a:ext cx="20367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850" y="531143"/>
            <a:ext cx="84963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b="1" kern="0" dirty="0" smtClean="0"/>
              <a:t>Thank you</a:t>
            </a:r>
            <a:endParaRPr lang="en-GB" sz="2400" b="1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4" y="3356992"/>
            <a:ext cx="2228080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" y="5211684"/>
            <a:ext cx="2426657" cy="1065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024" y="5055567"/>
            <a:ext cx="35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mfa34@cam.ac.uk</a:t>
            </a: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24898" cy="19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46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Iron deficiency anaemia (IDA)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4176142" cy="4857328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Worldwide anaemia affects an estimate of </a:t>
            </a:r>
            <a:r>
              <a:rPr lang="en-GB" sz="1800" b="1" dirty="0" smtClean="0">
                <a:solidFill>
                  <a:schemeClr val="tx1"/>
                </a:solidFill>
              </a:rPr>
              <a:t>2 billion people</a:t>
            </a:r>
            <a:r>
              <a:rPr lang="en-GB" sz="1800" dirty="0" smtClean="0">
                <a:solidFill>
                  <a:schemeClr val="tx1"/>
                </a:solidFill>
              </a:rPr>
              <a:t>. 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More than 50% of these cases are </a:t>
            </a:r>
            <a:r>
              <a:rPr lang="en-GB" sz="1800" b="1" dirty="0" smtClean="0">
                <a:solidFill>
                  <a:schemeClr val="tx1"/>
                </a:solidFill>
              </a:rPr>
              <a:t>due to iron deficiency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altLang="en-US" sz="1800" dirty="0">
                <a:solidFill>
                  <a:schemeClr val="tx1"/>
                </a:solidFill>
              </a:rPr>
              <a:t>WHO </a:t>
            </a:r>
            <a:r>
              <a:rPr lang="en-GB" altLang="en-US" sz="1800" b="1" dirty="0">
                <a:solidFill>
                  <a:schemeClr val="tx1"/>
                </a:solidFill>
              </a:rPr>
              <a:t>Top-10</a:t>
            </a:r>
            <a:r>
              <a:rPr lang="en-GB" altLang="en-US" sz="1800" dirty="0">
                <a:solidFill>
                  <a:schemeClr val="tx1"/>
                </a:solidFill>
              </a:rPr>
              <a:t> list of global causes of morbidity and mortality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/>
          <a:stretch>
            <a:fillRect/>
          </a:stretch>
        </p:blipFill>
        <p:spPr bwMode="auto">
          <a:xfrm>
            <a:off x="4716016" y="1916832"/>
            <a:ext cx="3889102" cy="40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0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2049016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Current therapies for IDA involve dietary supplementation with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oral iron 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preparations 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based on: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Fe(II) salts (ferrous sulphate, ferrous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gluconate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ferrous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fumarate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)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+mj-lt"/>
                <a:ea typeface="+mn-ea"/>
                <a:cs typeface="+mn-cs"/>
              </a:rPr>
              <a:t>Advantages:</a:t>
            </a:r>
            <a:r>
              <a:rPr lang="en-GB" dirty="0" smtClean="0">
                <a:latin typeface="+mj-lt"/>
                <a:ea typeface="+mn-ea"/>
                <a:cs typeface="+mn-cs"/>
              </a:rPr>
              <a:t> Inexpensive, Bioavailable</a:t>
            </a:r>
          </a:p>
          <a:p>
            <a:pPr lvl="3">
              <a:buFont typeface="Verdana" panose="020B0604030504040204" pitchFamily="34" charset="0"/>
              <a:buChar char="X"/>
            </a:pPr>
            <a:r>
              <a:rPr lang="en-GB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Disadvantages: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dirty="0" smtClean="0">
                <a:latin typeface="+mj-lt"/>
                <a:ea typeface="+mn-ea"/>
                <a:cs typeface="+mn-cs"/>
              </a:rPr>
              <a:t>S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ignificant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upper and lower gastrointestinal side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effects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lvl="3">
              <a:buFont typeface="Verdana" panose="020B0604030504040204" pitchFamily="34" charset="0"/>
              <a:buChar char="X"/>
            </a:pPr>
            <a:endParaRPr lang="en-GB" dirty="0">
              <a:latin typeface="+mj-lt"/>
              <a:ea typeface="+mn-ea"/>
              <a:cs typeface="+mn-cs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Complex forms of Fe(II) or Fe(III) (</a:t>
            </a:r>
            <a:r>
              <a:rPr lang="en-GB" dirty="0" smtClean="0"/>
              <a:t>Fe(II)-</a:t>
            </a:r>
            <a:r>
              <a:rPr lang="en-GB" dirty="0" err="1" smtClean="0"/>
              <a:t>bisglycinate</a:t>
            </a:r>
            <a:r>
              <a:rPr lang="en-GB" dirty="0" smtClean="0"/>
              <a:t>, Fe(III)-</a:t>
            </a:r>
            <a:r>
              <a:rPr lang="en-GB" dirty="0" err="1" smtClean="0"/>
              <a:t>trimaltol</a:t>
            </a:r>
            <a:r>
              <a:rPr lang="en-GB" dirty="0"/>
              <a:t>, </a:t>
            </a:r>
            <a:r>
              <a:rPr lang="en-GB" dirty="0" smtClean="0"/>
              <a:t>Fe(III)-EDTA</a:t>
            </a:r>
            <a:r>
              <a:rPr lang="en-GB" dirty="0" smtClean="0">
                <a:latin typeface="+mj-lt"/>
              </a:rPr>
              <a:t>)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Advantages: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Bioavailable, reduced gastrointestinal side effects</a:t>
            </a:r>
          </a:p>
          <a:p>
            <a:pPr lvl="3">
              <a:buFont typeface="Verdana" panose="020B0604030504040204" pitchFamily="34" charset="0"/>
              <a:buChar char="X"/>
            </a:pPr>
            <a:r>
              <a:rPr lang="en-GB" b="1" dirty="0" smtClean="0">
                <a:latin typeface="+mj-lt"/>
              </a:rPr>
              <a:t>Disadvantages:</a:t>
            </a:r>
            <a:r>
              <a:rPr lang="en-GB" dirty="0" smtClean="0">
                <a:latin typeface="+mj-lt"/>
              </a:rPr>
              <a:t> Expensive 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809625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Iron supplementation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574603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b="1" u="sng" dirty="0" smtClean="0">
                <a:solidFill>
                  <a:srgbClr val="FF0000"/>
                </a:solidFill>
                <a:latin typeface="+mj-lt"/>
              </a:rPr>
              <a:t>Aim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: Identify an inexpensive, and efficacious oral iron supplement that is free of adverse-effects.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531143"/>
            <a:ext cx="8496300" cy="809625"/>
          </a:xfrm>
        </p:spPr>
        <p:txBody>
          <a:bodyPr/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Nano</a:t>
            </a:r>
            <a:r>
              <a:rPr lang="en-GB" sz="2400" dirty="0" smtClean="0">
                <a:solidFill>
                  <a:schemeClr val="tx1"/>
                </a:solidFill>
              </a:rPr>
              <a:t> Fe (III)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21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6044" r="33694" b="49038"/>
          <a:stretch/>
        </p:blipFill>
        <p:spPr bwMode="auto">
          <a:xfrm>
            <a:off x="1331640" y="1444174"/>
            <a:ext cx="6624736" cy="35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5132012"/>
            <a:ext cx="504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l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FF0000"/>
                </a:solidFill>
              </a:rPr>
              <a:t>Bioavailable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FF0000"/>
                </a:solidFill>
              </a:rPr>
              <a:t>Safe (no redox activity)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FF0000"/>
                </a:solidFill>
              </a:rPr>
              <a:t>Inexpensive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87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251520" y="1772816"/>
            <a:ext cx="2349041" cy="3034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7652" r="34552" b="18152"/>
          <a:stretch/>
        </p:blipFill>
        <p:spPr>
          <a:xfrm>
            <a:off x="2843808" y="1746005"/>
            <a:ext cx="2959740" cy="30611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741821" y="2132856"/>
            <a:ext cx="1550259" cy="74143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14475" r="16617" b="55664"/>
          <a:stretch/>
        </p:blipFill>
        <p:spPr bwMode="auto">
          <a:xfrm>
            <a:off x="5185367" y="2822325"/>
            <a:ext cx="3958633" cy="132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635896" y="4149080"/>
            <a:ext cx="864096" cy="6580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5661248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Key question: </a:t>
            </a:r>
            <a:r>
              <a:rPr lang="en-GB" sz="1600" b="1" dirty="0" smtClean="0">
                <a:latin typeface="+mj-lt"/>
              </a:rPr>
              <a:t>How does iron derived from </a:t>
            </a:r>
            <a:r>
              <a:rPr lang="en-GB" sz="1600" b="1" dirty="0" err="1" smtClean="0">
                <a:latin typeface="+mj-lt"/>
              </a:rPr>
              <a:t>Nano</a:t>
            </a:r>
            <a:r>
              <a:rPr lang="en-GB" sz="1600" b="1" dirty="0" smtClean="0">
                <a:latin typeface="+mj-lt"/>
              </a:rPr>
              <a:t> Fe (III) leave the duodenal enterocyte? </a:t>
            </a:r>
            <a:endParaRPr lang="en-GB" sz="1600" b="1" dirty="0">
              <a:latin typeface="+mj-lt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809625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Mechanisms of iron absorption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4593322"/>
            <a:ext cx="62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6390" y="1626133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err="1"/>
              <a:t>Nano</a:t>
            </a:r>
            <a:r>
              <a:rPr lang="en-GB" sz="1600" u="sng" dirty="0"/>
              <a:t> Fe (III)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6578188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Adapted from: </a:t>
            </a:r>
            <a:r>
              <a:rPr lang="en-GB" sz="1100" dirty="0" err="1" smtClean="0"/>
              <a:t>Hentze</a:t>
            </a:r>
            <a:r>
              <a:rPr lang="en-GB" sz="1100" dirty="0" smtClean="0"/>
              <a:t> </a:t>
            </a:r>
            <a:r>
              <a:rPr lang="en-GB" sz="1100" i="1" dirty="0" smtClean="0"/>
              <a:t>et al. </a:t>
            </a:r>
            <a:r>
              <a:rPr lang="en-GB" sz="1100" dirty="0" smtClean="0"/>
              <a:t>Cell</a:t>
            </a:r>
            <a:r>
              <a:rPr lang="en-GB" sz="1100" dirty="0"/>
              <a:t>, 2004. 117(3): p. 285-297</a:t>
            </a:r>
            <a:r>
              <a:rPr lang="en-GB" sz="1400" dirty="0"/>
              <a:t>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526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9872" y="2636912"/>
            <a:ext cx="4104456" cy="3960440"/>
            <a:chOff x="755576" y="2204864"/>
            <a:chExt cx="3908094" cy="36855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9"/>
            <a:stretch/>
          </p:blipFill>
          <p:spPr>
            <a:xfrm>
              <a:off x="806450" y="2204864"/>
              <a:ext cx="3857220" cy="368550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55576" y="2204864"/>
              <a:ext cx="5040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23850" y="548680"/>
            <a:ext cx="84963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kern="0" dirty="0" smtClean="0"/>
              <a:t>Mechanisms of iron efflux from enterocytes</a:t>
            </a:r>
            <a:endParaRPr lang="en-GB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29" y="6350"/>
            <a:ext cx="2359667" cy="686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251520" y="2276872"/>
            <a:ext cx="2349041" cy="3034314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 bwMode="auto">
          <a:xfrm>
            <a:off x="1403648" y="4797152"/>
            <a:ext cx="648072" cy="576064"/>
          </a:xfrm>
          <a:prstGeom prst="mathMultiply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75" y="1556792"/>
            <a:ext cx="775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GB" sz="1800" kern="0" dirty="0"/>
              <a:t>I</a:t>
            </a:r>
            <a:r>
              <a:rPr lang="en-GB" sz="1800" kern="0" dirty="0" smtClean="0"/>
              <a:t>ntestinal specific Ferroportin knockout model (Fpn KO mice) </a:t>
            </a:r>
            <a:endParaRPr lang="en-GB" sz="1800" kern="0" dirty="0"/>
          </a:p>
        </p:txBody>
      </p:sp>
      <p:sp>
        <p:nvSpPr>
          <p:cNvPr id="11" name="Rectangle 10"/>
          <p:cNvSpPr/>
          <p:nvPr/>
        </p:nvSpPr>
        <p:spPr>
          <a:xfrm>
            <a:off x="-36512" y="657818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Adapted from: </a:t>
            </a:r>
            <a:r>
              <a:rPr lang="en-GB" sz="1100" dirty="0" err="1" smtClean="0"/>
              <a:t>Hentze</a:t>
            </a:r>
            <a:r>
              <a:rPr lang="en-GB" sz="1100" dirty="0" smtClean="0"/>
              <a:t> </a:t>
            </a:r>
            <a:r>
              <a:rPr lang="en-GB" sz="1100" i="1" dirty="0" smtClean="0"/>
              <a:t>et al. </a:t>
            </a:r>
            <a:r>
              <a:rPr lang="en-GB" sz="1100" dirty="0" smtClean="0"/>
              <a:t>Cell</a:t>
            </a:r>
            <a:r>
              <a:rPr lang="en-GB" sz="1100" dirty="0"/>
              <a:t>, 2004. 117(3): p. 285-297</a:t>
            </a:r>
            <a:r>
              <a:rPr lang="en-GB" sz="1400" dirty="0"/>
              <a:t>.</a:t>
            </a:r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21683" y="2492896"/>
            <a:ext cx="33026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18685" y="3068960"/>
            <a:ext cx="141761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6237312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218336" y="2276872"/>
            <a:ext cx="378000" cy="310632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5311186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850" y="531143"/>
            <a:ext cx="84963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kern="0" dirty="0" smtClean="0"/>
              <a:t>Duodenal enterocyte iron stain</a:t>
            </a:r>
            <a:endParaRPr lang="en-GB" sz="2400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243451" y="2820992"/>
            <a:ext cx="886505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" y="2817112"/>
            <a:ext cx="2168309" cy="16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00" y="2817112"/>
            <a:ext cx="2168308" cy="16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48" y="2817112"/>
            <a:ext cx="2168308" cy="16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817112"/>
            <a:ext cx="2168308" cy="16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58462" y="3355095"/>
            <a:ext cx="553998" cy="6052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b="1" dirty="0" smtClean="0"/>
              <a:t>WT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451" y="2348880"/>
            <a:ext cx="217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 deficient</a:t>
            </a:r>
            <a:endParaRPr lang="en-GB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467630" y="2348880"/>
            <a:ext cx="217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Control Fe sufficient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9878" y="2348880"/>
            <a:ext cx="217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FeSO</a:t>
            </a:r>
            <a:r>
              <a:rPr lang="en-GB" sz="1800" baseline="-25000" dirty="0" smtClean="0"/>
              <a:t>4</a:t>
            </a:r>
            <a:endParaRPr lang="en-GB" sz="1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932126" y="2348880"/>
            <a:ext cx="217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Nano</a:t>
            </a:r>
            <a:r>
              <a:rPr lang="en-GB" sz="1800" dirty="0" smtClean="0"/>
              <a:t> Fe (III)</a:t>
            </a:r>
            <a:endParaRPr lang="en-GB" sz="1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7289204" y="23517"/>
            <a:ext cx="1800200" cy="23253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58462" y="4473296"/>
            <a:ext cx="9266966" cy="1620000"/>
            <a:chOff x="-158462" y="4617312"/>
            <a:chExt cx="9266966" cy="162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51" y="4617312"/>
              <a:ext cx="2168309" cy="162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4617312"/>
              <a:ext cx="2168308" cy="162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948" y="4617312"/>
              <a:ext cx="2168308" cy="162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196" y="4617312"/>
              <a:ext cx="2168308" cy="162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158462" y="4899490"/>
              <a:ext cx="553998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b="1" dirty="0" smtClean="0"/>
                <a:t>Fpn KO</a:t>
              </a:r>
              <a:endParaRPr lang="en-GB" b="1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4139952" y="5157193"/>
              <a:ext cx="0" cy="331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3707904" y="4978511"/>
              <a:ext cx="72008" cy="3310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5004048" y="5618199"/>
              <a:ext cx="72008" cy="3310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5444480" y="5445224"/>
              <a:ext cx="63624" cy="3179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8604448" y="5949280"/>
              <a:ext cx="216024" cy="2160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7740352" y="5301208"/>
              <a:ext cx="0" cy="35165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60281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150"/>
            <a:ext cx="767556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5" t="90841"/>
          <a:stretch/>
        </p:blipFill>
        <p:spPr bwMode="auto">
          <a:xfrm>
            <a:off x="7696276" y="5777880"/>
            <a:ext cx="16187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850" y="531143"/>
            <a:ext cx="84963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kern="0" dirty="0" smtClean="0"/>
              <a:t>Fpn KO study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210411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850" y="333375"/>
            <a:ext cx="84963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kern="0" dirty="0" smtClean="0"/>
              <a:t>Hepatic Iron</a:t>
            </a:r>
            <a:endParaRPr lang="en-GB" sz="2400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2267744" y="2204864"/>
            <a:ext cx="4248472" cy="3528391"/>
            <a:chOff x="443927" y="2420888"/>
            <a:chExt cx="3543385" cy="2838705"/>
          </a:xfrm>
        </p:grpSpPr>
        <p:pic>
          <p:nvPicPr>
            <p:cNvPr id="520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9"/>
            <a:stretch/>
          </p:blipFill>
          <p:spPr bwMode="auto">
            <a:xfrm>
              <a:off x="443927" y="2959931"/>
              <a:ext cx="3543385" cy="229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9552" y="2420888"/>
              <a:ext cx="2880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7" t="7545" r="3122" b="67918"/>
          <a:stretch/>
        </p:blipFill>
        <p:spPr bwMode="auto">
          <a:xfrm>
            <a:off x="6372200" y="2874873"/>
            <a:ext cx="864821" cy="6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3848" y="2924944"/>
            <a:ext cx="792088" cy="2880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58129" y="3068960"/>
            <a:ext cx="261743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20072" y="2778694"/>
            <a:ext cx="144016" cy="29026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32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155">
  <a:themeElements>
    <a:clrScheme name="Powerpoint_template_CT_WG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template_CT_WG1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83005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766A6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83005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766A6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5155</Template>
  <TotalTime>1180</TotalTime>
  <Words>362</Words>
  <Application>Microsoft Office PowerPoint</Application>
  <PresentationFormat>On-screen Show (4:3)</PresentationFormat>
  <Paragraphs>97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</vt:lpstr>
      <vt:lpstr>Times New Roman</vt:lpstr>
      <vt:lpstr>Verdana</vt:lpstr>
      <vt:lpstr>Wingdings</vt:lpstr>
      <vt:lpstr>5155</vt:lpstr>
      <vt:lpstr>MRC slides template</vt:lpstr>
      <vt:lpstr>Default Design</vt:lpstr>
      <vt:lpstr>PowerPoint Presentation</vt:lpstr>
      <vt:lpstr>Iron deficiency anaemia (IDA)</vt:lpstr>
      <vt:lpstr>Iron supplementation</vt:lpstr>
      <vt:lpstr>Nano Fe (III)</vt:lpstr>
      <vt:lpstr>Mechanisms of iron absorption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F Aslam</dc:creator>
  <cp:lastModifiedBy>Mohamad Aslam</cp:lastModifiedBy>
  <cp:revision>61</cp:revision>
  <cp:lastPrinted>2014-01-31T22:14:34Z</cp:lastPrinted>
  <dcterms:created xsi:type="dcterms:W3CDTF">2014-01-31T10:54:54Z</dcterms:created>
  <dcterms:modified xsi:type="dcterms:W3CDTF">2014-06-17T09:25:23Z</dcterms:modified>
</cp:coreProperties>
</file>